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1" r:id="rId2"/>
    <p:sldId id="2562" r:id="rId3"/>
    <p:sldId id="2563" r:id="rId4"/>
    <p:sldId id="2564" r:id="rId5"/>
    <p:sldId id="2565" r:id="rId6"/>
    <p:sldId id="2566" r:id="rId7"/>
    <p:sldId id="2567" r:id="rId8"/>
    <p:sldId id="2568" r:id="rId9"/>
    <p:sldId id="2570" r:id="rId10"/>
    <p:sldId id="2571" r:id="rId11"/>
    <p:sldId id="2572" r:id="rId12"/>
    <p:sldId id="2573" r:id="rId13"/>
    <p:sldId id="2574" r:id="rId14"/>
    <p:sldId id="257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 Migration à Windows 11 : Contexte, Avantages et Méthodes" id="{C1B71560-C316-4FFE-9104-2593FB3F40AF}">
          <p14:sldIdLst>
            <p14:sldId id="2561"/>
            <p14:sldId id="2562"/>
          </p14:sldIdLst>
        </p14:section>
        <p14:section name="Contexte" id="{0A4832A0-A934-4264-AFA4-00DFDF8DDBA8}">
          <p14:sldIdLst>
            <p14:sldId id="2563"/>
            <p14:sldId id="2564"/>
            <p14:sldId id="2565"/>
            <p14:sldId id="2566"/>
            <p14:sldId id="2567"/>
          </p14:sldIdLst>
        </p14:section>
        <p14:section name="Pourquoi migrer vers Windows 11" id="{D16F77D4-EEC2-4091-9870-B0E0821562BC}">
          <p14:sldIdLst>
            <p14:sldId id="2568"/>
            <p14:sldId id="2570"/>
            <p14:sldId id="2571"/>
          </p14:sldIdLst>
        </p14:section>
        <p14:section name="Comment effectuer la migration" id="{2EE4CB5A-ED82-497C-8C52-064BCC212EE2}">
          <p14:sldIdLst>
            <p14:sldId id="2572"/>
            <p14:sldId id="2573"/>
            <p14:sldId id="2574"/>
          </p14:sldIdLst>
        </p14:section>
        <p14:section name="Conclusion" id="{C3D0FE21-8915-4B21-B838-27B35B454379}">
          <p14:sldIdLst>
            <p14:sldId id="25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4CFA9-7165-4E61-B5F6-FEE824F327FA}"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8653FF57-938A-46AF-888E-BD583F38A967}">
      <dgm:prSet/>
      <dgm:spPr/>
      <dgm:t>
        <a:bodyPr/>
        <a:lstStyle/>
        <a:p>
          <a:pPr>
            <a:lnSpc>
              <a:spcPct val="100000"/>
            </a:lnSpc>
            <a:defRPr b="1"/>
          </a:pPr>
          <a:r>
            <a:rPr lang="fr-FR"/>
            <a:t>Importance de la migration</a:t>
          </a:r>
          <a:endParaRPr lang="en-US"/>
        </a:p>
      </dgm:t>
    </dgm:pt>
    <dgm:pt modelId="{1236B28B-B37A-4C6C-B3C7-4EFE14EB9ADD}" type="parTrans" cxnId="{2161A6E9-83D2-4DEE-8F6D-7BA25A0AEA76}">
      <dgm:prSet/>
      <dgm:spPr/>
      <dgm:t>
        <a:bodyPr/>
        <a:lstStyle/>
        <a:p>
          <a:endParaRPr lang="en-US"/>
        </a:p>
      </dgm:t>
    </dgm:pt>
    <dgm:pt modelId="{2EA95213-7FF6-44B6-966A-36FED6F594C3}" type="sibTrans" cxnId="{2161A6E9-83D2-4DEE-8F6D-7BA25A0AEA76}">
      <dgm:prSet/>
      <dgm:spPr/>
      <dgm:t>
        <a:bodyPr/>
        <a:lstStyle/>
        <a:p>
          <a:pPr>
            <a:lnSpc>
              <a:spcPct val="100000"/>
            </a:lnSpc>
            <a:defRPr b="1"/>
          </a:pPr>
          <a:endParaRPr lang="en-US"/>
        </a:p>
      </dgm:t>
    </dgm:pt>
    <dgm:pt modelId="{FCA747D9-1F03-4BF9-8CC9-D5F37D60D8A4}">
      <dgm:prSet/>
      <dgm:spPr/>
      <dgm:t>
        <a:bodyPr/>
        <a:lstStyle/>
        <a:p>
          <a:pPr>
            <a:lnSpc>
              <a:spcPct val="100000"/>
            </a:lnSpc>
          </a:pPr>
          <a:r>
            <a:rPr lang="fr-FR" dirty="0"/>
            <a:t>La migration vers Windows 11 est essentielle pour garantir la sécurité et l'accès à des fonctionnalités avancées.</a:t>
          </a:r>
        </a:p>
        <a:p>
          <a:pPr>
            <a:lnSpc>
              <a:spcPct val="100000"/>
            </a:lnSpc>
          </a:pPr>
          <a:endParaRPr lang="fr-FR" dirty="0"/>
        </a:p>
        <a:p>
          <a:pPr>
            <a:lnSpc>
              <a:spcPct val="100000"/>
            </a:lnSpc>
          </a:pPr>
          <a:r>
            <a:rPr lang="fr-FR" dirty="0"/>
            <a:t>Et surtout, Windows 10 n’offrira bientôt plus aucun support ni patchs de sécurité</a:t>
          </a:r>
          <a:endParaRPr lang="en-US" dirty="0"/>
        </a:p>
      </dgm:t>
    </dgm:pt>
    <dgm:pt modelId="{AEE35FBE-A7E8-4476-A2D6-D697BDB0FE29}" type="parTrans" cxnId="{16C1C05B-7909-43D0-962E-343821AD4965}">
      <dgm:prSet/>
      <dgm:spPr/>
      <dgm:t>
        <a:bodyPr/>
        <a:lstStyle/>
        <a:p>
          <a:endParaRPr lang="en-US"/>
        </a:p>
      </dgm:t>
    </dgm:pt>
    <dgm:pt modelId="{811E2547-20AB-4328-B6F1-5B6E38DDFA3C}" type="sibTrans" cxnId="{16C1C05B-7909-43D0-962E-343821AD4965}">
      <dgm:prSet/>
      <dgm:spPr/>
      <dgm:t>
        <a:bodyPr/>
        <a:lstStyle/>
        <a:p>
          <a:endParaRPr lang="en-US"/>
        </a:p>
      </dgm:t>
    </dgm:pt>
    <dgm:pt modelId="{9ACB5CB0-BF97-4B3B-9685-6230E6E28D07}">
      <dgm:prSet/>
      <dgm:spPr/>
      <dgm:t>
        <a:bodyPr/>
        <a:lstStyle/>
        <a:p>
          <a:pPr>
            <a:lnSpc>
              <a:spcPct val="100000"/>
            </a:lnSpc>
            <a:defRPr b="1"/>
          </a:pPr>
          <a:r>
            <a:rPr lang="fr-FR"/>
            <a:t>Avantages de Windows 11</a:t>
          </a:r>
          <a:endParaRPr lang="en-US"/>
        </a:p>
      </dgm:t>
    </dgm:pt>
    <dgm:pt modelId="{CF6C7418-3EA1-4365-8A7B-F0EDE4F1E51A}" type="parTrans" cxnId="{4D83F8AF-869F-4F3E-A7D0-3E6B7CBBD214}">
      <dgm:prSet/>
      <dgm:spPr/>
      <dgm:t>
        <a:bodyPr/>
        <a:lstStyle/>
        <a:p>
          <a:endParaRPr lang="en-US"/>
        </a:p>
      </dgm:t>
    </dgm:pt>
    <dgm:pt modelId="{AE9DD6F6-86B5-4E42-AB11-BB9D409EBD44}" type="sibTrans" cxnId="{4D83F8AF-869F-4F3E-A7D0-3E6B7CBBD214}">
      <dgm:prSet/>
      <dgm:spPr/>
      <dgm:t>
        <a:bodyPr/>
        <a:lstStyle/>
        <a:p>
          <a:pPr>
            <a:lnSpc>
              <a:spcPct val="100000"/>
            </a:lnSpc>
            <a:defRPr b="1"/>
          </a:pPr>
          <a:endParaRPr lang="en-US"/>
        </a:p>
      </dgm:t>
    </dgm:pt>
    <dgm:pt modelId="{8B825B43-E157-455C-A4E9-A53D08EA0DA3}">
      <dgm:prSet/>
      <dgm:spPr/>
      <dgm:t>
        <a:bodyPr/>
        <a:lstStyle/>
        <a:p>
          <a:pPr>
            <a:lnSpc>
              <a:spcPct val="100000"/>
            </a:lnSpc>
          </a:pPr>
          <a:r>
            <a:rPr lang="fr-FR" dirty="0"/>
            <a:t>Windows 11 offre de nouvelles fonctionnalités qui améliorent l'expérience utilisateur et la productivité sur les ordinateurs modernes.</a:t>
          </a:r>
          <a:endParaRPr lang="en-US" dirty="0"/>
        </a:p>
      </dgm:t>
    </dgm:pt>
    <dgm:pt modelId="{99C750DE-0146-434C-9F90-99ACAE26482C}" type="parTrans" cxnId="{184DE94B-5B13-4767-A5F2-A8AC3E8281F9}">
      <dgm:prSet/>
      <dgm:spPr/>
      <dgm:t>
        <a:bodyPr/>
        <a:lstStyle/>
        <a:p>
          <a:endParaRPr lang="en-US"/>
        </a:p>
      </dgm:t>
    </dgm:pt>
    <dgm:pt modelId="{0C570A37-A459-4BC1-99F8-62A7772B26E3}" type="sibTrans" cxnId="{184DE94B-5B13-4767-A5F2-A8AC3E8281F9}">
      <dgm:prSet/>
      <dgm:spPr/>
      <dgm:t>
        <a:bodyPr/>
        <a:lstStyle/>
        <a:p>
          <a:endParaRPr lang="en-US"/>
        </a:p>
      </dgm:t>
    </dgm:pt>
    <dgm:pt modelId="{5B0B5272-BB6D-403D-A4EA-01F0DFC9F2C8}">
      <dgm:prSet/>
      <dgm:spPr/>
      <dgm:t>
        <a:bodyPr/>
        <a:lstStyle/>
        <a:p>
          <a:pPr>
            <a:lnSpc>
              <a:spcPct val="100000"/>
            </a:lnSpc>
            <a:defRPr b="1"/>
          </a:pPr>
          <a:r>
            <a:rPr lang="fr-FR"/>
            <a:t>Méthodes de migration</a:t>
          </a:r>
          <a:endParaRPr lang="en-US"/>
        </a:p>
      </dgm:t>
    </dgm:pt>
    <dgm:pt modelId="{2D48E4A6-CB08-431A-B820-A1E8D319D678}" type="parTrans" cxnId="{8585C214-3EE3-4AE2-BD74-5A7D33A53330}">
      <dgm:prSet/>
      <dgm:spPr/>
      <dgm:t>
        <a:bodyPr/>
        <a:lstStyle/>
        <a:p>
          <a:endParaRPr lang="en-US"/>
        </a:p>
      </dgm:t>
    </dgm:pt>
    <dgm:pt modelId="{BFDADDAD-86D4-41B2-85A9-B05654C23634}" type="sibTrans" cxnId="{8585C214-3EE3-4AE2-BD74-5A7D33A53330}">
      <dgm:prSet/>
      <dgm:spPr/>
      <dgm:t>
        <a:bodyPr/>
        <a:lstStyle/>
        <a:p>
          <a:endParaRPr lang="en-US"/>
        </a:p>
      </dgm:t>
    </dgm:pt>
    <dgm:pt modelId="{286A311C-6CE1-4F86-82C2-F1FC1AA92A96}">
      <dgm:prSet/>
      <dgm:spPr/>
      <dgm:t>
        <a:bodyPr/>
        <a:lstStyle/>
        <a:p>
          <a:pPr>
            <a:lnSpc>
              <a:spcPct val="100000"/>
            </a:lnSpc>
          </a:pPr>
          <a:r>
            <a:rPr lang="fr-FR" dirty="0"/>
            <a:t>Il existe plusieurs méthodes pour migrer vers Windows 11, que ce soit par mise à niveau ou installation propre.</a:t>
          </a:r>
        </a:p>
        <a:p>
          <a:pPr>
            <a:lnSpc>
              <a:spcPct val="100000"/>
            </a:lnSpc>
          </a:pPr>
          <a:endParaRPr lang="fr-FR" dirty="0"/>
        </a:p>
        <a:p>
          <a:pPr>
            <a:lnSpc>
              <a:spcPct val="100000"/>
            </a:lnSpc>
          </a:pPr>
          <a:r>
            <a:rPr lang="fr-FR" dirty="0" err="1"/>
            <a:t>Demo</a:t>
          </a:r>
          <a:r>
            <a:rPr lang="fr-FR" dirty="0"/>
            <a:t> d’une installation manuelle</a:t>
          </a:r>
          <a:endParaRPr lang="en-US" dirty="0"/>
        </a:p>
      </dgm:t>
    </dgm:pt>
    <dgm:pt modelId="{6B831BF8-A792-45CA-8B50-09240962CEAF}" type="parTrans" cxnId="{BCC1C499-84DC-4794-BE27-DC67CB506667}">
      <dgm:prSet/>
      <dgm:spPr/>
      <dgm:t>
        <a:bodyPr/>
        <a:lstStyle/>
        <a:p>
          <a:endParaRPr lang="en-US"/>
        </a:p>
      </dgm:t>
    </dgm:pt>
    <dgm:pt modelId="{A7B5C623-07C2-4972-9829-746CA10E8AAD}" type="sibTrans" cxnId="{BCC1C499-84DC-4794-BE27-DC67CB506667}">
      <dgm:prSet/>
      <dgm:spPr/>
      <dgm:t>
        <a:bodyPr/>
        <a:lstStyle/>
        <a:p>
          <a:endParaRPr lang="en-US"/>
        </a:p>
      </dgm:t>
    </dgm:pt>
    <dgm:pt modelId="{61B8EE91-4EED-4CCF-A99E-FF2417A37967}" type="pres">
      <dgm:prSet presAssocID="{E0E4CFA9-7165-4E61-B5F6-FEE824F327FA}" presName="Name0" presStyleCnt="0">
        <dgm:presLayoutVars>
          <dgm:dir/>
          <dgm:resizeHandles val="exact"/>
        </dgm:presLayoutVars>
      </dgm:prSet>
      <dgm:spPr/>
    </dgm:pt>
    <dgm:pt modelId="{7F45F5C8-AEF2-4A96-92C8-56155D0F54CC}" type="pres">
      <dgm:prSet presAssocID="{8653FF57-938A-46AF-888E-BD583F38A967}" presName="compNode" presStyleCnt="0"/>
      <dgm:spPr/>
    </dgm:pt>
    <dgm:pt modelId="{BFE02C34-80BF-458E-830D-542E3635AB66}" type="pres">
      <dgm:prSet presAssocID="{8653FF57-938A-46AF-888E-BD583F38A967}" presName="pictRect" presStyleLbl="revTx" presStyleIdx="0" presStyleCnt="6">
        <dgm:presLayoutVars>
          <dgm:chMax val="0"/>
          <dgm:bulletEnabled/>
        </dgm:presLayoutVars>
      </dgm:prSet>
      <dgm:spPr/>
    </dgm:pt>
    <dgm:pt modelId="{6D4A5E3C-AED1-4F8F-BEEF-92779E1BD50A}" type="pres">
      <dgm:prSet presAssocID="{8653FF57-938A-46AF-888E-BD583F38A967}" presName="textRect" presStyleLbl="revTx" presStyleIdx="1" presStyleCnt="6">
        <dgm:presLayoutVars>
          <dgm:bulletEnabled/>
        </dgm:presLayoutVars>
      </dgm:prSet>
      <dgm:spPr/>
    </dgm:pt>
    <dgm:pt modelId="{9D5BFBED-F5B7-4D0A-B2CD-C9825F930D55}" type="pres">
      <dgm:prSet presAssocID="{2EA95213-7FF6-44B6-966A-36FED6F594C3}" presName="sibTrans" presStyleLbl="sibTrans2D1" presStyleIdx="0" presStyleCnt="0"/>
      <dgm:spPr/>
    </dgm:pt>
    <dgm:pt modelId="{71660796-C831-4771-9A4B-8540163C3D37}" type="pres">
      <dgm:prSet presAssocID="{9ACB5CB0-BF97-4B3B-9685-6230E6E28D07}" presName="compNode" presStyleCnt="0"/>
      <dgm:spPr/>
    </dgm:pt>
    <dgm:pt modelId="{0081A278-9618-4DBF-91B8-1CE7707CFB2E}" type="pres">
      <dgm:prSet presAssocID="{9ACB5CB0-BF97-4B3B-9685-6230E6E28D07}" presName="pictRect" presStyleLbl="revTx" presStyleIdx="2" presStyleCnt="6">
        <dgm:presLayoutVars>
          <dgm:chMax val="0"/>
          <dgm:bulletEnabled/>
        </dgm:presLayoutVars>
      </dgm:prSet>
      <dgm:spPr/>
    </dgm:pt>
    <dgm:pt modelId="{2296FCBA-796E-44A2-85DA-B2E4CE45789F}" type="pres">
      <dgm:prSet presAssocID="{9ACB5CB0-BF97-4B3B-9685-6230E6E28D07}" presName="textRect" presStyleLbl="revTx" presStyleIdx="3" presStyleCnt="6">
        <dgm:presLayoutVars>
          <dgm:bulletEnabled/>
        </dgm:presLayoutVars>
      </dgm:prSet>
      <dgm:spPr/>
    </dgm:pt>
    <dgm:pt modelId="{9D3CB04E-918C-4749-876F-ACC84446524E}" type="pres">
      <dgm:prSet presAssocID="{AE9DD6F6-86B5-4E42-AB11-BB9D409EBD44}" presName="sibTrans" presStyleLbl="sibTrans2D1" presStyleIdx="0" presStyleCnt="0"/>
      <dgm:spPr/>
    </dgm:pt>
    <dgm:pt modelId="{A104986C-75B0-478D-8C7E-0BE04525A689}" type="pres">
      <dgm:prSet presAssocID="{5B0B5272-BB6D-403D-A4EA-01F0DFC9F2C8}" presName="compNode" presStyleCnt="0"/>
      <dgm:spPr/>
    </dgm:pt>
    <dgm:pt modelId="{2D41356A-8E25-4EF5-86E8-DD17A1E785AF}" type="pres">
      <dgm:prSet presAssocID="{5B0B5272-BB6D-403D-A4EA-01F0DFC9F2C8}" presName="pictRect" presStyleLbl="revTx" presStyleIdx="4" presStyleCnt="6">
        <dgm:presLayoutVars>
          <dgm:chMax val="0"/>
          <dgm:bulletEnabled/>
        </dgm:presLayoutVars>
      </dgm:prSet>
      <dgm:spPr/>
    </dgm:pt>
    <dgm:pt modelId="{4754AAED-A2DE-455F-89BD-F61381531AB4}" type="pres">
      <dgm:prSet presAssocID="{5B0B5272-BB6D-403D-A4EA-01F0DFC9F2C8}" presName="textRect" presStyleLbl="revTx" presStyleIdx="5" presStyleCnt="6">
        <dgm:presLayoutVars>
          <dgm:bulletEnabled/>
        </dgm:presLayoutVars>
      </dgm:prSet>
      <dgm:spPr/>
    </dgm:pt>
  </dgm:ptLst>
  <dgm:cxnLst>
    <dgm:cxn modelId="{AA882400-8325-4D26-960C-3F0B4E344105}" type="presOf" srcId="{E0E4CFA9-7165-4E61-B5F6-FEE824F327FA}" destId="{61B8EE91-4EED-4CCF-A99E-FF2417A37967}" srcOrd="0" destOrd="0" presId="urn:microsoft.com/office/officeart/2024/3/layout/hArchList1"/>
    <dgm:cxn modelId="{78151313-8C3F-4EDA-9DED-B189F4397457}" type="presOf" srcId="{9ACB5CB0-BF97-4B3B-9685-6230E6E28D07}" destId="{0081A278-9618-4DBF-91B8-1CE7707CFB2E}" srcOrd="0" destOrd="0" presId="urn:microsoft.com/office/officeart/2024/3/layout/hArchList1"/>
    <dgm:cxn modelId="{8585C214-3EE3-4AE2-BD74-5A7D33A53330}" srcId="{E0E4CFA9-7165-4E61-B5F6-FEE824F327FA}" destId="{5B0B5272-BB6D-403D-A4EA-01F0DFC9F2C8}" srcOrd="2" destOrd="0" parTransId="{2D48E4A6-CB08-431A-B820-A1E8D319D678}" sibTransId="{BFDADDAD-86D4-41B2-85A9-B05654C23634}"/>
    <dgm:cxn modelId="{D7A22117-0AD1-449E-807C-14B2B6C9FB0A}" type="presOf" srcId="{286A311C-6CE1-4F86-82C2-F1FC1AA92A96}" destId="{4754AAED-A2DE-455F-89BD-F61381531AB4}" srcOrd="0" destOrd="0" presId="urn:microsoft.com/office/officeart/2024/3/layout/hArchList1"/>
    <dgm:cxn modelId="{2C3A1A22-0E03-4D3E-A30E-890972581C76}" type="presOf" srcId="{FCA747D9-1F03-4BF9-8CC9-D5F37D60D8A4}" destId="{6D4A5E3C-AED1-4F8F-BEEF-92779E1BD50A}" srcOrd="0" destOrd="0" presId="urn:microsoft.com/office/officeart/2024/3/layout/hArchList1"/>
    <dgm:cxn modelId="{16C1C05B-7909-43D0-962E-343821AD4965}" srcId="{8653FF57-938A-46AF-888E-BD583F38A967}" destId="{FCA747D9-1F03-4BF9-8CC9-D5F37D60D8A4}" srcOrd="0" destOrd="0" parTransId="{AEE35FBE-A7E8-4476-A2D6-D697BDB0FE29}" sibTransId="{811E2547-20AB-4328-B6F1-5B6E38DDFA3C}"/>
    <dgm:cxn modelId="{184DE94B-5B13-4767-A5F2-A8AC3E8281F9}" srcId="{9ACB5CB0-BF97-4B3B-9685-6230E6E28D07}" destId="{8B825B43-E157-455C-A4E9-A53D08EA0DA3}" srcOrd="0" destOrd="0" parTransId="{99C750DE-0146-434C-9F90-99ACAE26482C}" sibTransId="{0C570A37-A459-4BC1-99F8-62A7772B26E3}"/>
    <dgm:cxn modelId="{BCC1C499-84DC-4794-BE27-DC67CB506667}" srcId="{5B0B5272-BB6D-403D-A4EA-01F0DFC9F2C8}" destId="{286A311C-6CE1-4F86-82C2-F1FC1AA92A96}" srcOrd="0" destOrd="0" parTransId="{6B831BF8-A792-45CA-8B50-09240962CEAF}" sibTransId="{A7B5C623-07C2-4972-9829-746CA10E8AAD}"/>
    <dgm:cxn modelId="{4D83F8AF-869F-4F3E-A7D0-3E6B7CBBD214}" srcId="{E0E4CFA9-7165-4E61-B5F6-FEE824F327FA}" destId="{9ACB5CB0-BF97-4B3B-9685-6230E6E28D07}" srcOrd="1" destOrd="0" parTransId="{CF6C7418-3EA1-4365-8A7B-F0EDE4F1E51A}" sibTransId="{AE9DD6F6-86B5-4E42-AB11-BB9D409EBD44}"/>
    <dgm:cxn modelId="{45FE1EC1-9725-4DE5-A5CC-8C073263F0A9}" type="presOf" srcId="{8B825B43-E157-455C-A4E9-A53D08EA0DA3}" destId="{2296FCBA-796E-44A2-85DA-B2E4CE45789F}" srcOrd="0" destOrd="0" presId="urn:microsoft.com/office/officeart/2024/3/layout/hArchList1"/>
    <dgm:cxn modelId="{0FA2CBD7-39F9-4DE2-BD9F-B39896D0C422}" type="presOf" srcId="{5B0B5272-BB6D-403D-A4EA-01F0DFC9F2C8}" destId="{2D41356A-8E25-4EF5-86E8-DD17A1E785AF}" srcOrd="0" destOrd="0" presId="urn:microsoft.com/office/officeart/2024/3/layout/hArchList1"/>
    <dgm:cxn modelId="{4D1375E4-E500-475D-8420-B93F78BA9011}" type="presOf" srcId="{2EA95213-7FF6-44B6-966A-36FED6F594C3}" destId="{9D5BFBED-F5B7-4D0A-B2CD-C9825F930D55}" srcOrd="0" destOrd="0" presId="urn:microsoft.com/office/officeart/2024/3/layout/hArchList1"/>
    <dgm:cxn modelId="{2161A6E9-83D2-4DEE-8F6D-7BA25A0AEA76}" srcId="{E0E4CFA9-7165-4E61-B5F6-FEE824F327FA}" destId="{8653FF57-938A-46AF-888E-BD583F38A967}" srcOrd="0" destOrd="0" parTransId="{1236B28B-B37A-4C6C-B3C7-4EFE14EB9ADD}" sibTransId="{2EA95213-7FF6-44B6-966A-36FED6F594C3}"/>
    <dgm:cxn modelId="{CB42CAF2-EFEF-4716-8AB2-C0E1E46FB1BE}" type="presOf" srcId="{AE9DD6F6-86B5-4E42-AB11-BB9D409EBD44}" destId="{9D3CB04E-918C-4749-876F-ACC84446524E}" srcOrd="0" destOrd="0" presId="urn:microsoft.com/office/officeart/2024/3/layout/hArchList1"/>
    <dgm:cxn modelId="{97B71CF7-553C-400F-8CF4-A29052990B66}" type="presOf" srcId="{8653FF57-938A-46AF-888E-BD583F38A967}" destId="{BFE02C34-80BF-458E-830D-542E3635AB66}" srcOrd="0" destOrd="0" presId="urn:microsoft.com/office/officeart/2024/3/layout/hArchList1"/>
    <dgm:cxn modelId="{6C9EBD94-91A1-4FF7-B3D3-F1A2842A1321}" type="presParOf" srcId="{61B8EE91-4EED-4CCF-A99E-FF2417A37967}" destId="{7F45F5C8-AEF2-4A96-92C8-56155D0F54CC}" srcOrd="0" destOrd="0" presId="urn:microsoft.com/office/officeart/2024/3/layout/hArchList1"/>
    <dgm:cxn modelId="{CA84DBE9-93B7-4639-B3FE-43E27B6CF096}" type="presParOf" srcId="{7F45F5C8-AEF2-4A96-92C8-56155D0F54CC}" destId="{BFE02C34-80BF-458E-830D-542E3635AB66}" srcOrd="0" destOrd="0" presId="urn:microsoft.com/office/officeart/2024/3/layout/hArchList1"/>
    <dgm:cxn modelId="{C541FD01-56FC-4276-B185-59D8753EF77F}" type="presParOf" srcId="{7F45F5C8-AEF2-4A96-92C8-56155D0F54CC}" destId="{6D4A5E3C-AED1-4F8F-BEEF-92779E1BD50A}" srcOrd="1" destOrd="0" presId="urn:microsoft.com/office/officeart/2024/3/layout/hArchList1"/>
    <dgm:cxn modelId="{12917664-D991-4A54-857A-BF4A068025C0}" type="presParOf" srcId="{61B8EE91-4EED-4CCF-A99E-FF2417A37967}" destId="{9D5BFBED-F5B7-4D0A-B2CD-C9825F930D55}" srcOrd="1" destOrd="0" presId="urn:microsoft.com/office/officeart/2024/3/layout/hArchList1"/>
    <dgm:cxn modelId="{B6738EEB-6996-4011-B738-1F6D4E4CB6BF}" type="presParOf" srcId="{61B8EE91-4EED-4CCF-A99E-FF2417A37967}" destId="{71660796-C831-4771-9A4B-8540163C3D37}" srcOrd="2" destOrd="0" presId="urn:microsoft.com/office/officeart/2024/3/layout/hArchList1"/>
    <dgm:cxn modelId="{2135DE0E-D600-40B8-AE13-1AFB898FE637}" type="presParOf" srcId="{71660796-C831-4771-9A4B-8540163C3D37}" destId="{0081A278-9618-4DBF-91B8-1CE7707CFB2E}" srcOrd="0" destOrd="0" presId="urn:microsoft.com/office/officeart/2024/3/layout/hArchList1"/>
    <dgm:cxn modelId="{20EC5827-77A0-4E5B-A305-B886C7B501B6}" type="presParOf" srcId="{71660796-C831-4771-9A4B-8540163C3D37}" destId="{2296FCBA-796E-44A2-85DA-B2E4CE45789F}" srcOrd="1" destOrd="0" presId="urn:microsoft.com/office/officeart/2024/3/layout/hArchList1"/>
    <dgm:cxn modelId="{062CBA72-8378-42D0-B67A-B3CB812D04D7}" type="presParOf" srcId="{61B8EE91-4EED-4CCF-A99E-FF2417A37967}" destId="{9D3CB04E-918C-4749-876F-ACC84446524E}" srcOrd="3" destOrd="0" presId="urn:microsoft.com/office/officeart/2024/3/layout/hArchList1"/>
    <dgm:cxn modelId="{D42EBB63-3E31-44AE-BB4C-000DF9C31D61}" type="presParOf" srcId="{61B8EE91-4EED-4CCF-A99E-FF2417A37967}" destId="{A104986C-75B0-478D-8C7E-0BE04525A689}" srcOrd="4" destOrd="0" presId="urn:microsoft.com/office/officeart/2024/3/layout/hArchList1"/>
    <dgm:cxn modelId="{A3C1D3A9-362D-4E7A-9DAF-D26CE36B5015}" type="presParOf" srcId="{A104986C-75B0-478D-8C7E-0BE04525A689}" destId="{2D41356A-8E25-4EF5-86E8-DD17A1E785AF}" srcOrd="0" destOrd="0" presId="urn:microsoft.com/office/officeart/2024/3/layout/hArchList1"/>
    <dgm:cxn modelId="{C385A07A-758A-4307-A389-1AD52A60D1E9}" type="presParOf" srcId="{A104986C-75B0-478D-8C7E-0BE04525A689}" destId="{4754AAED-A2DE-455F-89BD-F61381531AB4}"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02C34-80BF-458E-830D-542E3635AB66}">
      <dsp:nvSpPr>
        <dsp:cNvPr id="0" name=""/>
        <dsp:cNvSpPr/>
      </dsp:nvSpPr>
      <dsp:spPr>
        <a:xfrm>
          <a:off x="0" y="0"/>
          <a:ext cx="3370557" cy="32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Importance de la migration</a:t>
          </a:r>
          <a:endParaRPr lang="en-US" sz="1800" kern="1200"/>
        </a:p>
      </dsp:txBody>
      <dsp:txXfrm>
        <a:off x="0" y="0"/>
        <a:ext cx="3370557" cy="320007"/>
      </dsp:txXfrm>
    </dsp:sp>
    <dsp:sp modelId="{6D4A5E3C-AED1-4F8F-BEEF-92779E1BD50A}">
      <dsp:nvSpPr>
        <dsp:cNvPr id="0" name=""/>
        <dsp:cNvSpPr/>
      </dsp:nvSpPr>
      <dsp:spPr>
        <a:xfrm>
          <a:off x="0" y="320007"/>
          <a:ext cx="3370557" cy="213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dirty="0"/>
            <a:t>La migration vers Windows 11 est essentielle pour garantir la sécurité et l'accès à des fonctionnalités avancées.</a:t>
          </a:r>
        </a:p>
        <a:p>
          <a:pPr marL="0" lvl="0" indent="0" algn="l" defTabSz="622300">
            <a:lnSpc>
              <a:spcPct val="100000"/>
            </a:lnSpc>
            <a:spcBef>
              <a:spcPct val="0"/>
            </a:spcBef>
            <a:spcAft>
              <a:spcPct val="35000"/>
            </a:spcAft>
            <a:buNone/>
          </a:pPr>
          <a:endParaRPr lang="fr-FR" sz="1400" kern="1200" dirty="0"/>
        </a:p>
        <a:p>
          <a:pPr marL="0" lvl="0" indent="0" algn="l" defTabSz="622300">
            <a:lnSpc>
              <a:spcPct val="100000"/>
            </a:lnSpc>
            <a:spcBef>
              <a:spcPct val="0"/>
            </a:spcBef>
            <a:spcAft>
              <a:spcPct val="35000"/>
            </a:spcAft>
            <a:buNone/>
          </a:pPr>
          <a:r>
            <a:rPr lang="fr-FR" sz="1400" kern="1200" dirty="0"/>
            <a:t>Et surtout, Windows 10 n’offrira bientôt plus aucun support ni patchs de sécurité</a:t>
          </a:r>
          <a:endParaRPr lang="en-US" sz="1400" kern="1200" dirty="0"/>
        </a:p>
      </dsp:txBody>
      <dsp:txXfrm>
        <a:off x="0" y="320007"/>
        <a:ext cx="3370557" cy="2136175"/>
      </dsp:txXfrm>
    </dsp:sp>
    <dsp:sp modelId="{0081A278-9618-4DBF-91B8-1CE7707CFB2E}">
      <dsp:nvSpPr>
        <dsp:cNvPr id="0" name=""/>
        <dsp:cNvSpPr/>
      </dsp:nvSpPr>
      <dsp:spPr>
        <a:xfrm>
          <a:off x="3707612" y="0"/>
          <a:ext cx="3370557" cy="32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Avantages de Windows 11</a:t>
          </a:r>
          <a:endParaRPr lang="en-US" sz="1800" kern="1200"/>
        </a:p>
      </dsp:txBody>
      <dsp:txXfrm>
        <a:off x="3707612" y="0"/>
        <a:ext cx="3370557" cy="320007"/>
      </dsp:txXfrm>
    </dsp:sp>
    <dsp:sp modelId="{2296FCBA-796E-44A2-85DA-B2E4CE45789F}">
      <dsp:nvSpPr>
        <dsp:cNvPr id="0" name=""/>
        <dsp:cNvSpPr/>
      </dsp:nvSpPr>
      <dsp:spPr>
        <a:xfrm>
          <a:off x="3707612" y="320007"/>
          <a:ext cx="3370557" cy="213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dirty="0"/>
            <a:t>Windows 11 offre de nouvelles fonctionnalités qui améliorent l'expérience utilisateur et la productivité sur les ordinateurs modernes.</a:t>
          </a:r>
          <a:endParaRPr lang="en-US" sz="1400" kern="1200" dirty="0"/>
        </a:p>
      </dsp:txBody>
      <dsp:txXfrm>
        <a:off x="3707612" y="320007"/>
        <a:ext cx="3370557" cy="2136175"/>
      </dsp:txXfrm>
    </dsp:sp>
    <dsp:sp modelId="{2D41356A-8E25-4EF5-86E8-DD17A1E785AF}">
      <dsp:nvSpPr>
        <dsp:cNvPr id="0" name=""/>
        <dsp:cNvSpPr/>
      </dsp:nvSpPr>
      <dsp:spPr>
        <a:xfrm>
          <a:off x="7415225" y="0"/>
          <a:ext cx="3370557" cy="320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r-FR" sz="1800" kern="1200"/>
            <a:t>Méthodes de migration</a:t>
          </a:r>
          <a:endParaRPr lang="en-US" sz="1800" kern="1200"/>
        </a:p>
      </dsp:txBody>
      <dsp:txXfrm>
        <a:off x="7415225" y="0"/>
        <a:ext cx="3370557" cy="320007"/>
      </dsp:txXfrm>
    </dsp:sp>
    <dsp:sp modelId="{4754AAED-A2DE-455F-89BD-F61381531AB4}">
      <dsp:nvSpPr>
        <dsp:cNvPr id="0" name=""/>
        <dsp:cNvSpPr/>
      </dsp:nvSpPr>
      <dsp:spPr>
        <a:xfrm>
          <a:off x="7415225" y="320007"/>
          <a:ext cx="3370557" cy="2136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r-FR" sz="1400" kern="1200" dirty="0"/>
            <a:t>Il existe plusieurs méthodes pour migrer vers Windows 11, que ce soit par mise à niveau ou installation propre.</a:t>
          </a:r>
        </a:p>
        <a:p>
          <a:pPr marL="0" lvl="0" indent="0" algn="l" defTabSz="622300">
            <a:lnSpc>
              <a:spcPct val="100000"/>
            </a:lnSpc>
            <a:spcBef>
              <a:spcPct val="0"/>
            </a:spcBef>
            <a:spcAft>
              <a:spcPct val="35000"/>
            </a:spcAft>
            <a:buNone/>
          </a:pPr>
          <a:endParaRPr lang="fr-FR" sz="1400" kern="1200" dirty="0"/>
        </a:p>
        <a:p>
          <a:pPr marL="0" lvl="0" indent="0" algn="l" defTabSz="622300">
            <a:lnSpc>
              <a:spcPct val="100000"/>
            </a:lnSpc>
            <a:spcBef>
              <a:spcPct val="0"/>
            </a:spcBef>
            <a:spcAft>
              <a:spcPct val="35000"/>
            </a:spcAft>
            <a:buNone/>
          </a:pPr>
          <a:r>
            <a:rPr lang="fr-FR" sz="1400" kern="1200" dirty="0" err="1"/>
            <a:t>Demo</a:t>
          </a:r>
          <a:r>
            <a:rPr lang="fr-FR" sz="1400" kern="1200" dirty="0"/>
            <a:t> d’une installation manuelle</a:t>
          </a:r>
          <a:endParaRPr lang="en-US" sz="1400" kern="1200" dirty="0"/>
        </a:p>
      </dsp:txBody>
      <dsp:txXfrm>
        <a:off x="7415225" y="320007"/>
        <a:ext cx="3370557" cy="213617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E6727-B779-4647-9E53-760A69D16BE6}" type="datetimeFigureOut">
              <a:rPr lang="fr-CH" smtClean="0"/>
              <a:t>02.06.2025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EBA05-2EB8-47ED-A008-2E7F4F02E526}" type="slidenum">
              <a:rPr lang="fr-CH" smtClean="0"/>
              <a:t>‹N°›</a:t>
            </a:fld>
            <a:endParaRPr lang="fr-CH"/>
          </a:p>
        </p:txBody>
      </p:sp>
    </p:spTree>
    <p:extLst>
      <p:ext uri="{BB962C8B-B14F-4D97-AF65-F5344CB8AC3E}">
        <p14:creationId xmlns:p14="http://schemas.microsoft.com/office/powerpoint/2010/main" val="3589969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 contenu généré par l’IA peut être incorrect.
---
Dans cette présentation, nous discuterons de la migration vers Windows 11, en examinant le contexte historique, les avantages de cette nouvelle version et les méthodes de mise à jour. Windows 11 promet d'apporter une expérience utilisateur améliorée, et il est essentiel de comprendre pourquoi et comment procéder à cette migration.
</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1</a:t>
            </a:fld>
            <a:endParaRPr lang="fr-CH"/>
          </a:p>
        </p:txBody>
      </p:sp>
    </p:spTree>
    <p:extLst>
      <p:ext uri="{BB962C8B-B14F-4D97-AF65-F5344CB8AC3E}">
        <p14:creationId xmlns:p14="http://schemas.microsoft.com/office/powerpoint/2010/main" val="364358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Microsoft a annoncé que le support de Windows 10 prendra fin le 14 octobre 2025. Cela souligne l'urgence de migrer vers Windows 11 pour continuer à bénéficier des mises à jour de sécurité et des nouvelles fonctionnalités.</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10</a:t>
            </a:fld>
            <a:endParaRPr lang="fr-CH"/>
          </a:p>
        </p:txBody>
      </p:sp>
    </p:spTree>
    <p:extLst>
      <p:ext uri="{BB962C8B-B14F-4D97-AF65-F5344CB8AC3E}">
        <p14:creationId xmlns:p14="http://schemas.microsoft.com/office/powerpoint/2010/main" val="381841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Il existe plusieurs méthodes pour migrer vers Windows 11, que ce soit via Windows Update ou par une mise à jour manuelle. Cette section détaillera ces méthodes pour faciliter la transition.</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11</a:t>
            </a:fld>
            <a:endParaRPr lang="fr-CH"/>
          </a:p>
        </p:txBody>
      </p:sp>
    </p:spTree>
    <p:extLst>
      <p:ext uri="{BB962C8B-B14F-4D97-AF65-F5344CB8AC3E}">
        <p14:creationId xmlns:p14="http://schemas.microsoft.com/office/powerpoint/2010/main" val="39266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La mise à jour via Windows Update est la méthode la plus simple pour migrer vers Windows 11. Les utilisateurs peuvent vérifier la disponibilité de la mise à jour dans leurs paramètres de Windows et suivre les étapes pour installer la nouvelle version rapidement.</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12</a:t>
            </a:fld>
            <a:endParaRPr lang="fr-CH"/>
          </a:p>
        </p:txBody>
      </p:sp>
    </p:spTree>
    <p:extLst>
      <p:ext uri="{BB962C8B-B14F-4D97-AF65-F5344CB8AC3E}">
        <p14:creationId xmlns:p14="http://schemas.microsoft.com/office/powerpoint/2010/main" val="27215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Pour ceux qui souhaitent effectuer une mise à jour manuelle, il est possible de télécharger l'outil d'installation de Windows 11 depuis le site de Microsoft. Cette méthode permet aux utilisateurs de contrôler le processus d'installation et d'effectuer une installation propre si nécessaire.</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13</a:t>
            </a:fld>
            <a:endParaRPr lang="fr-CH"/>
          </a:p>
        </p:txBody>
      </p:sp>
    </p:spTree>
    <p:extLst>
      <p:ext uri="{BB962C8B-B14F-4D97-AF65-F5344CB8AC3E}">
        <p14:creationId xmlns:p14="http://schemas.microsoft.com/office/powerpoint/2010/main" val="327115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La migration vers Windows 11 est une étape importante pour garantir la sécurité et l'accès à de nouvelles fonctionnalités. En examinant le contexte, les avantages et les méthodes de migration, nous espérons que vous êtes désormais plus préparé à faire le saut vers ce nouveau système d'exploitation.</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14</a:t>
            </a:fld>
            <a:endParaRPr lang="fr-CH"/>
          </a:p>
        </p:txBody>
      </p:sp>
    </p:spTree>
    <p:extLst>
      <p:ext uri="{BB962C8B-B14F-4D97-AF65-F5344CB8AC3E}">
        <p14:creationId xmlns:p14="http://schemas.microsoft.com/office/powerpoint/2010/main" val="358550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Nous commencerons par examiner le contexte de Windows 10 et Windows 11, y compris leurs dates de sortie et leurs taux d'adoption. Ensuite, nous aborderons les raisons pour lesquelles il est important de migrer vers Windows 11 et les avantages qu'il offre. Enfin, nous discuterons des différentes méthodes pour effectuer cette migration.</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2</a:t>
            </a:fld>
            <a:endParaRPr lang="fr-CH"/>
          </a:p>
        </p:txBody>
      </p:sp>
    </p:spTree>
    <p:extLst>
      <p:ext uri="{BB962C8B-B14F-4D97-AF65-F5344CB8AC3E}">
        <p14:creationId xmlns:p14="http://schemas.microsoft.com/office/powerpoint/2010/main" val="271325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Le contexte de la migration vers Windows 11 est essentiel pour comprendre son importance. Windows 10 a été lancé en juillet 2015, et maintenant, avec la sortie de Windows 11, il est pertinent de comparer les deux systèmes d'exploitation et d'évaluer les taux d'adoption actuels.</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3</a:t>
            </a:fld>
            <a:endParaRPr lang="fr-CH"/>
          </a:p>
        </p:txBody>
      </p:sp>
    </p:spTree>
    <p:extLst>
      <p:ext uri="{BB962C8B-B14F-4D97-AF65-F5344CB8AC3E}">
        <p14:creationId xmlns:p14="http://schemas.microsoft.com/office/powerpoint/2010/main" val="410565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Windows 10 a été lancé le 29 juillet 2015. Cette version a été largement acceptée et a marqué une nouvelle ère pour les systèmes d'exploitation Windows, intégrant des fonctionnalités avancées et un support étendu pour diverses plateformes.</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4</a:t>
            </a:fld>
            <a:endParaRPr lang="fr-CH"/>
          </a:p>
        </p:txBody>
      </p:sp>
    </p:spTree>
    <p:extLst>
      <p:ext uri="{BB962C8B-B14F-4D97-AF65-F5344CB8AC3E}">
        <p14:creationId xmlns:p14="http://schemas.microsoft.com/office/powerpoint/2010/main" val="178578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Windows 11 a été officiellement dévoilé le 24 juin 2021 et est devenu disponible le 5 octobre 2021. Cette nouvelle version a été conçue pour apporter une interface utilisateur modernisée et de nouvelles fonctionnalités améliorant la productivité et le divertissement.</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5</a:t>
            </a:fld>
            <a:endParaRPr lang="fr-CH"/>
          </a:p>
        </p:txBody>
      </p:sp>
    </p:spTree>
    <p:extLst>
      <p:ext uri="{BB962C8B-B14F-4D97-AF65-F5344CB8AC3E}">
        <p14:creationId xmlns:p14="http://schemas.microsoft.com/office/powerpoint/2010/main" val="3316347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Actuellement, Windows 10 reste l'un des systèmes d'exploitation les plus utilisés à l'échelle mondiale, avec un pourcentage d'adoption d'environ 73%. Cela souligne la nécessité d'une transition fluide vers Windows 11 pour profiter des nouvelles fonctionnalités.</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6</a:t>
            </a:fld>
            <a:endParaRPr lang="fr-CH"/>
          </a:p>
        </p:txBody>
      </p:sp>
    </p:spTree>
    <p:extLst>
      <p:ext uri="{BB962C8B-B14F-4D97-AF65-F5344CB8AC3E}">
        <p14:creationId xmlns:p14="http://schemas.microsoft.com/office/powerpoint/2010/main" val="241695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Windows 11, bien qu'étant relativement nouveau, a déjà atteint un pourcentage d'adoption d'environ 10%. Cela montre un intérêt croissant pour la mise à jour, mais souligne également l'importance de sensibiliser les utilisateurs aux avantages de la migration.</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7</a:t>
            </a:fld>
            <a:endParaRPr lang="fr-CH"/>
          </a:p>
        </p:txBody>
      </p:sp>
    </p:spTree>
    <p:extLst>
      <p:ext uri="{BB962C8B-B14F-4D97-AF65-F5344CB8AC3E}">
        <p14:creationId xmlns:p14="http://schemas.microsoft.com/office/powerpoint/2010/main" val="405328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Comprendre pourquoi il est nécessaire de migrer vers Windows 11 est crucial. Cette section met en lumière les avantages qu'apporte cette nouvelle version et les raisons pour lesquelles le support de Windows 10 prendra fin.</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8</a:t>
            </a:fld>
            <a:endParaRPr lang="fr-CH"/>
          </a:p>
        </p:txBody>
      </p:sp>
    </p:spTree>
    <p:extLst>
      <p:ext uri="{BB962C8B-B14F-4D97-AF65-F5344CB8AC3E}">
        <p14:creationId xmlns:p14="http://schemas.microsoft.com/office/powerpoint/2010/main" val="3127277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a:t>La nécessité de migrer vers Windows 11 repose sur les nouvelles fonctionnalités et les améliorations qui répondent aux exigences des utilisateurs modernes. De plus, la fin du support de Windows 10 signifie qu'il ne recevra plus de mises à jour de sécurité, ce qui pourrait exposer les utilisateurs à des risques.</a:t>
            </a:r>
          </a:p>
        </p:txBody>
      </p:sp>
      <p:sp>
        <p:nvSpPr>
          <p:cNvPr id="4" name="Espace réservé du numéro de diapositive 3"/>
          <p:cNvSpPr>
            <a:spLocks noGrp="1"/>
          </p:cNvSpPr>
          <p:nvPr>
            <p:ph type="sldNum" sz="quarter" idx="5"/>
          </p:nvPr>
        </p:nvSpPr>
        <p:spPr/>
        <p:txBody>
          <a:bodyPr/>
          <a:lstStyle/>
          <a:p>
            <a:fld id="{CA9706C7-5CA7-42EC-8E7A-A40BAF2FB40E}" type="slidenum">
              <a:rPr lang="fr-CH" smtClean="0"/>
              <a:t>9</a:t>
            </a:fld>
            <a:endParaRPr lang="fr-CH"/>
          </a:p>
        </p:txBody>
      </p:sp>
    </p:spTree>
    <p:extLst>
      <p:ext uri="{BB962C8B-B14F-4D97-AF65-F5344CB8AC3E}">
        <p14:creationId xmlns:p14="http://schemas.microsoft.com/office/powerpoint/2010/main" val="134253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6/2/2025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43222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6/2/2025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93531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6/2/2025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79454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6/2/2025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3080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6/2/2025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86515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6/2/2025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52543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6/2/2025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09565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6/2/2025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88903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6/2/2025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12560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6/2/2025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324886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6/2/2025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4805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6/2/2025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260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abay.com/en/abstract-lines-background-blue-25833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8CE6693-A1D2-47B0-8F63-C4982F250E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500" b="12500"/>
          <a:stretch/>
        </p:blipFill>
        <p:spPr>
          <a:xfrm>
            <a:off x="6744" y="10"/>
            <a:ext cx="12191979" cy="6857990"/>
          </a:xfrm>
          <a:prstGeom prst="rect">
            <a:avLst/>
          </a:prstGeom>
        </p:spPr>
      </p:pic>
      <p:sp>
        <p:nvSpPr>
          <p:cNvPr id="13" name="Rectangle 12">
            <a:extLst>
              <a:ext uri="{FF2B5EF4-FFF2-40B4-BE49-F238E27FC236}">
                <a16:creationId xmlns:a16="http://schemas.microsoft.com/office/drawing/2014/main" id="{EFBAAD93-7DE6-47D1-3609-446AE138A2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re 1">
            <a:extLst>
              <a:ext uri="{FF2B5EF4-FFF2-40B4-BE49-F238E27FC236}">
                <a16:creationId xmlns:a16="http://schemas.microsoft.com/office/drawing/2014/main" id="{850E87AB-E137-9844-51DE-D19085B30538}"/>
              </a:ext>
            </a:extLst>
          </p:cNvPr>
          <p:cNvSpPr>
            <a:spLocks noGrp="1"/>
          </p:cNvSpPr>
          <p:nvPr>
            <p:ph type="ctrTitle"/>
          </p:nvPr>
        </p:nvSpPr>
        <p:spPr>
          <a:xfrm>
            <a:off x="4321629" y="908652"/>
            <a:ext cx="7578987" cy="3670896"/>
          </a:xfrm>
        </p:spPr>
        <p:txBody>
          <a:bodyPr anchor="t">
            <a:normAutofit/>
          </a:bodyPr>
          <a:lstStyle/>
          <a:p>
            <a:pPr>
              <a:lnSpc>
                <a:spcPct val="90000"/>
              </a:lnSpc>
            </a:pPr>
            <a:r>
              <a:rPr lang="fr-CH" sz="5600" dirty="0"/>
              <a:t>La Migration à Windows 11 : Contexte, Avantages et Méthodes</a:t>
            </a:r>
          </a:p>
        </p:txBody>
      </p:sp>
      <p:sp>
        <p:nvSpPr>
          <p:cNvPr id="3" name="Sous-titre 2">
            <a:extLst>
              <a:ext uri="{FF2B5EF4-FFF2-40B4-BE49-F238E27FC236}">
                <a16:creationId xmlns:a16="http://schemas.microsoft.com/office/drawing/2014/main" id="{25065CB0-5826-22BD-748B-C97D4FF8DB81}"/>
              </a:ext>
            </a:extLst>
          </p:cNvPr>
          <p:cNvSpPr>
            <a:spLocks noGrp="1"/>
          </p:cNvSpPr>
          <p:nvPr>
            <p:ph type="subTitle" idx="1"/>
          </p:nvPr>
        </p:nvSpPr>
        <p:spPr>
          <a:xfrm>
            <a:off x="7145736" y="5216955"/>
            <a:ext cx="4754880" cy="1003638"/>
          </a:xfrm>
        </p:spPr>
        <p:txBody>
          <a:bodyPr anchor="b">
            <a:normAutofit/>
          </a:bodyPr>
          <a:lstStyle/>
          <a:p>
            <a:endParaRPr lang="fr-CH" sz="2200" dirty="0"/>
          </a:p>
        </p:txBody>
      </p:sp>
      <p:cxnSp>
        <p:nvCxnSpPr>
          <p:cNvPr id="15" name="Straight Connector 14">
            <a:extLst>
              <a:ext uri="{FF2B5EF4-FFF2-40B4-BE49-F238E27FC236}">
                <a16:creationId xmlns:a16="http://schemas.microsoft.com/office/drawing/2014/main" id="{90236859-7780-1451-40B8-74A77E2715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62326" y="727509"/>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7655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nodePh="1">
                                  <p:stCondLst>
                                    <p:cond delay="1500"/>
                                  </p:stCondLst>
                                  <p:endCondLst>
                                    <p:cond evt="begin" delay="0">
                                      <p:tn val="8"/>
                                    </p:cond>
                                  </p:end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nodePh="1">
                                  <p:stCondLst>
                                    <p:cond delay="250"/>
                                  </p:stCondLst>
                                  <p:endCondLst>
                                    <p:cond evt="begin" delay="0">
                                      <p:tn val="11"/>
                                    </p:cond>
                                  </p:end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841A40-77AC-FCC5-224C-7FD2A415820A}"/>
              </a:ext>
            </a:extLst>
          </p:cNvPr>
          <p:cNvSpPr>
            <a:spLocks noGrp="1"/>
          </p:cNvSpPr>
          <p:nvPr>
            <p:ph type="title"/>
          </p:nvPr>
        </p:nvSpPr>
        <p:spPr>
          <a:xfrm>
            <a:off x="4866968" y="914400"/>
            <a:ext cx="6627924" cy="1307592"/>
          </a:xfrm>
        </p:spPr>
        <p:txBody>
          <a:bodyPr vert="horz" lIns="91440" tIns="45720" rIns="91440" bIns="45720" rtlCol="0" anchor="t">
            <a:normAutofit/>
          </a:bodyPr>
          <a:lstStyle/>
          <a:p>
            <a:pPr>
              <a:lnSpc>
                <a:spcPct val="90000"/>
              </a:lnSpc>
            </a:pPr>
            <a:r>
              <a:rPr lang="en-US"/>
              <a:t>Date de fin du support de Windows 10</a:t>
            </a:r>
          </a:p>
        </p:txBody>
      </p:sp>
      <p:pic>
        <p:nvPicPr>
          <p:cNvPr id="5" name="Espace réservé du contenu 4" descr="Calendrier mensuel des bureaux 2022 : janvier">
            <a:extLst>
              <a:ext uri="{FF2B5EF4-FFF2-40B4-BE49-F238E27FC236}">
                <a16:creationId xmlns:a16="http://schemas.microsoft.com/office/drawing/2014/main" id="{D9C1409F-C9EB-4AC1-BAFA-8D9A1E041BF5}"/>
              </a:ext>
            </a:extLst>
          </p:cNvPr>
          <p:cNvPicPr>
            <a:picLocks noGrp="1" noChangeAspect="1"/>
          </p:cNvPicPr>
          <p:nvPr>
            <p:ph sz="half" idx="1"/>
          </p:nvPr>
        </p:nvPicPr>
        <p:blipFill>
          <a:blip r:embed="rId3"/>
          <a:srcRect l="21003" r="38164" b="2"/>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46A77A8B-82A8-F0AA-EAA2-9F317112C62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fr-FR" sz="1400" b="1" dirty="0"/>
              <a:t>Fin du support</a:t>
            </a:r>
          </a:p>
          <a:p>
            <a:pPr marL="0" lvl="1" indent="0">
              <a:buNone/>
            </a:pPr>
            <a:r>
              <a:rPr lang="fr-FR" sz="1400" dirty="0"/>
              <a:t>Le support de Windows 10 prendra fin le </a:t>
            </a:r>
            <a:r>
              <a:rPr lang="fr-FR" sz="2400" b="1" dirty="0">
                <a:solidFill>
                  <a:srgbClr val="FF0000"/>
                </a:solidFill>
              </a:rPr>
              <a:t>14 octobre 2025</a:t>
            </a:r>
            <a:r>
              <a:rPr lang="fr-FR" sz="1400" dirty="0"/>
              <a:t>, ce qui nécessite une action rapide.</a:t>
            </a:r>
          </a:p>
          <a:p>
            <a:pPr marL="0" indent="0">
              <a:spcBef>
                <a:spcPts val="2500"/>
              </a:spcBef>
              <a:buNone/>
            </a:pPr>
            <a:r>
              <a:rPr lang="fr-FR" sz="1400" b="1" dirty="0"/>
              <a:t>Migration vers Windows 11</a:t>
            </a:r>
          </a:p>
          <a:p>
            <a:pPr marL="0" lvl="1" indent="0">
              <a:buNone/>
            </a:pPr>
            <a:r>
              <a:rPr lang="fr-FR" sz="1400" dirty="0"/>
              <a:t>Il est essentiel de migrer vers Windows 11 pour bénéficier des mises à jour de sécurité continues et des nouvelles fonctionnalités.</a:t>
            </a:r>
          </a:p>
          <a:p>
            <a:pPr marL="0" indent="0">
              <a:spcBef>
                <a:spcPts val="2500"/>
              </a:spcBef>
              <a:buNone/>
            </a:pPr>
            <a:r>
              <a:rPr lang="fr-FR" sz="1400" b="1" dirty="0"/>
              <a:t>Importance des mises à jour</a:t>
            </a:r>
          </a:p>
          <a:p>
            <a:pPr marL="0" lvl="1" indent="0">
              <a:buNone/>
            </a:pPr>
            <a:r>
              <a:rPr lang="fr-FR" sz="1400" dirty="0"/>
              <a:t>Les mises à jour de sécurité sont essentielles pour protéger les systèmes informatiques contre les vulnérabilités.</a:t>
            </a:r>
            <a:endParaRPr lang="fr-CH" sz="1400" dirty="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521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re 1">
            <a:extLst>
              <a:ext uri="{FF2B5EF4-FFF2-40B4-BE49-F238E27FC236}">
                <a16:creationId xmlns:a16="http://schemas.microsoft.com/office/drawing/2014/main" id="{8E7E0419-7B6C-D1A0-5DD4-9644C4ADE229}"/>
              </a:ext>
            </a:extLst>
          </p:cNvPr>
          <p:cNvSpPr>
            <a:spLocks noGrp="1"/>
          </p:cNvSpPr>
          <p:nvPr>
            <p:ph type="ctrTitle"/>
          </p:nvPr>
        </p:nvSpPr>
        <p:spPr>
          <a:xfrm>
            <a:off x="695324" y="1145308"/>
            <a:ext cx="7600263" cy="4860947"/>
          </a:xfrm>
        </p:spPr>
        <p:txBody>
          <a:bodyPr anchor="b">
            <a:normAutofit/>
          </a:bodyPr>
          <a:lstStyle/>
          <a:p>
            <a:r>
              <a:rPr lang="fr-CH" sz="7600"/>
              <a:t>Comment effectuer la migration</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14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6278085-5296-728A-F764-F7DDE25C7BD4}"/>
              </a:ext>
            </a:extLst>
          </p:cNvPr>
          <p:cNvSpPr>
            <a:spLocks noGrp="1"/>
          </p:cNvSpPr>
          <p:nvPr>
            <p:ph type="title"/>
          </p:nvPr>
        </p:nvSpPr>
        <p:spPr>
          <a:xfrm>
            <a:off x="704088" y="914400"/>
            <a:ext cx="5195889" cy="1316736"/>
          </a:xfrm>
        </p:spPr>
        <p:txBody>
          <a:bodyPr vert="horz" lIns="91440" tIns="45720" rIns="91440" bIns="45720" rtlCol="0" anchor="t">
            <a:normAutofit/>
          </a:bodyPr>
          <a:lstStyle/>
          <a:p>
            <a:r>
              <a:rPr lang="en-US"/>
              <a:t>Mise à jour via Windows Update</a:t>
            </a:r>
          </a:p>
        </p:txBody>
      </p:sp>
      <p:cxnSp>
        <p:nvCxnSpPr>
          <p:cNvPr id="29" name="Straight Connector 28">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AE086E4E-31A5-6FDA-3693-B8C8A73F3C2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8" y="2231136"/>
            <a:ext cx="5195889" cy="3931920"/>
          </a:xfrm>
        </p:spPr>
        <p:txBody>
          <a:bodyPr>
            <a:normAutofit/>
          </a:bodyPr>
          <a:lstStyle/>
          <a:p>
            <a:pPr marL="0" indent="0">
              <a:spcBef>
                <a:spcPts val="2500"/>
              </a:spcBef>
              <a:buNone/>
            </a:pPr>
            <a:r>
              <a:rPr lang="fr-FR" sz="1400" b="1" dirty="0"/>
              <a:t>Migration facile vers Windows 11</a:t>
            </a:r>
          </a:p>
          <a:p>
            <a:pPr marL="0" lvl="1" indent="0">
              <a:buNone/>
            </a:pPr>
            <a:r>
              <a:rPr lang="fr-FR" sz="1400" dirty="0"/>
              <a:t>La mise à jour via Windows Update simplifie le processus de migration vers Windows 11 pour les utilisateurs.</a:t>
            </a:r>
          </a:p>
          <a:p>
            <a:pPr marL="0" indent="0">
              <a:spcBef>
                <a:spcPts val="2500"/>
              </a:spcBef>
              <a:buNone/>
            </a:pPr>
            <a:r>
              <a:rPr lang="fr-FR" sz="1400" b="1" dirty="0"/>
              <a:t>Vérification des mises à jour</a:t>
            </a:r>
          </a:p>
          <a:p>
            <a:pPr marL="0" lvl="1" indent="0">
              <a:buNone/>
            </a:pPr>
            <a:r>
              <a:rPr lang="fr-FR" sz="1400" dirty="0"/>
              <a:t>Les utilisateurs peuvent facilement vérifier la disponibilité de la mise à jour dans les paramètres de Windows.</a:t>
            </a:r>
          </a:p>
          <a:p>
            <a:pPr marL="0" indent="0">
              <a:spcBef>
                <a:spcPts val="2500"/>
              </a:spcBef>
              <a:buNone/>
            </a:pPr>
            <a:r>
              <a:rPr lang="fr-FR" sz="1400" b="1" dirty="0"/>
              <a:t>Installation rapide</a:t>
            </a:r>
          </a:p>
          <a:p>
            <a:pPr marL="0" lvl="1" indent="0">
              <a:buNone/>
            </a:pPr>
            <a:r>
              <a:rPr lang="fr-FR" sz="1400" dirty="0"/>
              <a:t>Suivez les étapes simples pour installer la nouvelle version de Windows rapidement et facilement.</a:t>
            </a:r>
            <a:endParaRPr lang="fr-CH" sz="1400" dirty="0"/>
          </a:p>
        </p:txBody>
      </p:sp>
      <p:pic>
        <p:nvPicPr>
          <p:cNvPr id="8" name="Espace réservé du contenu 7" descr="Une image contenant texte, capture d’écran, logiciel, Système d’exploitation&#10;&#10;Le contenu généré par l’IA peut être incorrect.">
            <a:extLst>
              <a:ext uri="{FF2B5EF4-FFF2-40B4-BE49-F238E27FC236}">
                <a16:creationId xmlns:a16="http://schemas.microsoft.com/office/drawing/2014/main" id="{D8BCF77E-43A4-4A9A-97CD-EF16CB49723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4528" r="33468"/>
          <a:stretch>
            <a:fillRect/>
          </a:stretch>
        </p:blipFill>
        <p:spPr>
          <a:xfrm>
            <a:off x="6420752" y="731520"/>
            <a:ext cx="5055865" cy="5422392"/>
          </a:xfrm>
          <a:prstGeom prst="rect">
            <a:avLst/>
          </a:prstGeom>
        </p:spPr>
      </p:pic>
    </p:spTree>
    <p:extLst>
      <p:ext uri="{BB962C8B-B14F-4D97-AF65-F5344CB8AC3E}">
        <p14:creationId xmlns:p14="http://schemas.microsoft.com/office/powerpoint/2010/main" val="337171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914D400-E224-A246-E024-02C85BCFEA5D}"/>
              </a:ext>
            </a:extLst>
          </p:cNvPr>
          <p:cNvSpPr>
            <a:spLocks noGrp="1"/>
          </p:cNvSpPr>
          <p:nvPr>
            <p:ph type="title"/>
          </p:nvPr>
        </p:nvSpPr>
        <p:spPr>
          <a:xfrm>
            <a:off x="4866968" y="914400"/>
            <a:ext cx="6627924" cy="1307592"/>
          </a:xfrm>
        </p:spPr>
        <p:txBody>
          <a:bodyPr vert="horz" lIns="91440" tIns="45720" rIns="91440" bIns="45720" rtlCol="0" anchor="t">
            <a:normAutofit/>
          </a:bodyPr>
          <a:lstStyle/>
          <a:p>
            <a:r>
              <a:rPr lang="en-US"/>
              <a:t>Mise à jour manuelle</a:t>
            </a:r>
          </a:p>
        </p:txBody>
      </p:sp>
      <p:pic>
        <p:nvPicPr>
          <p:cNvPr id="5" name="Espace réservé du contenu 4" descr="Ordinateur portable avec clé isolé sur fond blanc">
            <a:extLst>
              <a:ext uri="{FF2B5EF4-FFF2-40B4-BE49-F238E27FC236}">
                <a16:creationId xmlns:a16="http://schemas.microsoft.com/office/drawing/2014/main" id="{283D9CFA-ED88-4401-9486-B3EDC60F500D}"/>
              </a:ext>
            </a:extLst>
          </p:cNvPr>
          <p:cNvPicPr>
            <a:picLocks noGrp="1" noChangeAspect="1"/>
          </p:cNvPicPr>
          <p:nvPr>
            <p:ph sz="half" idx="1"/>
          </p:nvPr>
        </p:nvPicPr>
        <p:blipFill>
          <a:blip r:embed="rId3"/>
          <a:srcRect l="28258" r="25863" b="1"/>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D17D819A-8D8A-51B7-E708-733F2AFA971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fr-FR" sz="1400" b="1" dirty="0"/>
              <a:t>Téléchargement d'outils</a:t>
            </a:r>
          </a:p>
          <a:p>
            <a:pPr marL="0" lvl="1" indent="0">
              <a:buNone/>
            </a:pPr>
            <a:r>
              <a:rPr lang="fr-FR" sz="1400" dirty="0"/>
              <a:t>Les utilisateurs peuvent télécharger l'outil d'installation de Windows 11 directement depuis le site de Microsoft pour commencer la mise à jour manuelle.</a:t>
            </a:r>
          </a:p>
          <a:p>
            <a:pPr marL="0" indent="0">
              <a:spcBef>
                <a:spcPts val="2500"/>
              </a:spcBef>
              <a:buNone/>
            </a:pPr>
            <a:r>
              <a:rPr lang="fr-FR" sz="1400" b="1" dirty="0"/>
              <a:t>Processus d'installation</a:t>
            </a:r>
          </a:p>
          <a:p>
            <a:pPr marL="0" lvl="1" indent="0">
              <a:buNone/>
            </a:pPr>
            <a:r>
              <a:rPr lang="fr-FR" sz="1400" dirty="0"/>
              <a:t>Effectuer une mise à jour manuelle permet aux utilisateurs de contrôler l'ensemble du processus d'installation, garantissant une expérience personnalisée.</a:t>
            </a:r>
          </a:p>
          <a:p>
            <a:pPr marL="0" indent="0">
              <a:spcBef>
                <a:spcPts val="2500"/>
              </a:spcBef>
              <a:buNone/>
            </a:pPr>
            <a:r>
              <a:rPr lang="fr-FR" sz="1400" b="1" dirty="0"/>
              <a:t>Installation propre</a:t>
            </a:r>
          </a:p>
          <a:p>
            <a:pPr marL="0" lvl="1" indent="0">
              <a:buNone/>
            </a:pPr>
            <a:r>
              <a:rPr lang="fr-FR" sz="1400" dirty="0"/>
              <a:t>Cette méthode permet également d'effectuer une installation propre, supprimant les anciennes versions et fichiers inutiles.</a:t>
            </a:r>
            <a:endParaRPr lang="fr-CH" sz="1400" dirty="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6558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re 1">
            <a:extLst>
              <a:ext uri="{FF2B5EF4-FFF2-40B4-BE49-F238E27FC236}">
                <a16:creationId xmlns:a16="http://schemas.microsoft.com/office/drawing/2014/main" id="{CC09C5B6-59A1-BE03-DC45-7ADB02F201B4}"/>
              </a:ext>
            </a:extLst>
          </p:cNvPr>
          <p:cNvSpPr>
            <a:spLocks noGrp="1"/>
          </p:cNvSpPr>
          <p:nvPr>
            <p:ph type="title"/>
          </p:nvPr>
        </p:nvSpPr>
        <p:spPr>
          <a:xfrm>
            <a:off x="700636" y="1280538"/>
            <a:ext cx="7995130" cy="1408176"/>
          </a:xfrm>
        </p:spPr>
        <p:txBody>
          <a:bodyPr anchor="b">
            <a:normAutofit/>
          </a:bodyPr>
          <a:lstStyle/>
          <a:p>
            <a:r>
              <a:rPr lang="fr-CH" sz="6000"/>
              <a:t>Conclusion</a:t>
            </a:r>
          </a:p>
        </p:txBody>
      </p:sp>
      <p:graphicFrame>
        <p:nvGraphicFramePr>
          <p:cNvPr id="11" name="Espace réservé du contenu 2">
            <a:extLst>
              <a:ext uri="{FF2B5EF4-FFF2-40B4-BE49-F238E27FC236}">
                <a16:creationId xmlns:a16="http://schemas.microsoft.com/office/drawing/2014/main" id="{FB232510-79D4-495F-42CD-A5BFDAC83249}"/>
              </a:ext>
            </a:extLst>
          </p:cNvPr>
          <p:cNvGraphicFramePr>
            <a:graphicFrameLocks noGrp="1"/>
          </p:cNvGraphicFramePr>
          <p:nvPr>
            <p:ph idx="1"/>
            <p:extLst>
              <p:ext uri="{D42A27DB-BD31-4B8C-83A1-F6EECF244321}">
                <p14:modId xmlns:p14="http://schemas.microsoft.com/office/powerpoint/2010/main" val="44299606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704087" y="3659393"/>
          <a:ext cx="10785783"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CA8CF56C-58F2-6FFF-1369-D8C85682AD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3077378"/>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1515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cxnSp>
        <p:nvCxnSpPr>
          <p:cNvPr id="10" name="Straight Connector 9">
            <a:extLst>
              <a:ext uri="{FF2B5EF4-FFF2-40B4-BE49-F238E27FC236}">
                <a16:creationId xmlns:a16="http://schemas.microsoft.com/office/drawing/2014/main" id="{22F20000-FD86-48F6-9363-FEC90C932D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2AE332-6ACA-45BE-875F-91A291D4A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A7A33BC-E14E-3E3D-82D2-6B824A122D0D}"/>
              </a:ext>
            </a:extLst>
          </p:cNvPr>
          <p:cNvSpPr>
            <a:spLocks noGrp="1"/>
          </p:cNvSpPr>
          <p:nvPr>
            <p:ph type="title"/>
          </p:nvPr>
        </p:nvSpPr>
        <p:spPr>
          <a:xfrm>
            <a:off x="702129" y="914760"/>
            <a:ext cx="2806615" cy="3543764"/>
          </a:xfrm>
        </p:spPr>
        <p:txBody>
          <a:bodyPr>
            <a:normAutofit/>
          </a:bodyPr>
          <a:lstStyle/>
          <a:p>
            <a:r>
              <a:rPr lang="fr-CH" sz="3100"/>
              <a:t>Plan de la Présentation</a:t>
            </a:r>
          </a:p>
        </p:txBody>
      </p:sp>
      <p:sp>
        <p:nvSpPr>
          <p:cNvPr id="3" name="Espace réservé du contenu 2">
            <a:extLst>
              <a:ext uri="{FF2B5EF4-FFF2-40B4-BE49-F238E27FC236}">
                <a16:creationId xmlns:a16="http://schemas.microsoft.com/office/drawing/2014/main" id="{81F4D23B-FE2A-8F8B-38AA-8FC96694F19F}"/>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3902149" y="978558"/>
            <a:ext cx="7591859" cy="5091495"/>
          </a:xfrm>
        </p:spPr>
        <p:txBody>
          <a:bodyPr>
            <a:normAutofit/>
          </a:bodyPr>
          <a:lstStyle/>
          <a:p>
            <a:r>
              <a:rPr lang="fr-FR" dirty="0"/>
              <a:t>Contexte</a:t>
            </a:r>
          </a:p>
          <a:p>
            <a:r>
              <a:rPr lang="fr-FR" dirty="0"/>
              <a:t>Pourquoi migrer vers Windows 11</a:t>
            </a:r>
          </a:p>
          <a:p>
            <a:r>
              <a:rPr lang="fr-FR" dirty="0"/>
              <a:t>Comment effectuer la migration</a:t>
            </a:r>
            <a:endParaRPr lang="fr-CH" dirty="0"/>
          </a:p>
        </p:txBody>
      </p:sp>
    </p:spTree>
    <p:extLst>
      <p:ext uri="{BB962C8B-B14F-4D97-AF65-F5344CB8AC3E}">
        <p14:creationId xmlns:p14="http://schemas.microsoft.com/office/powerpoint/2010/main" val="3720801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re 1">
            <a:extLst>
              <a:ext uri="{FF2B5EF4-FFF2-40B4-BE49-F238E27FC236}">
                <a16:creationId xmlns:a16="http://schemas.microsoft.com/office/drawing/2014/main" id="{3B882287-85BE-3D17-1A60-649514712075}"/>
              </a:ext>
            </a:extLst>
          </p:cNvPr>
          <p:cNvSpPr>
            <a:spLocks noGrp="1"/>
          </p:cNvSpPr>
          <p:nvPr>
            <p:ph type="ctrTitle"/>
          </p:nvPr>
        </p:nvSpPr>
        <p:spPr>
          <a:xfrm>
            <a:off x="695324" y="1145308"/>
            <a:ext cx="7600263" cy="4860947"/>
          </a:xfrm>
        </p:spPr>
        <p:txBody>
          <a:bodyPr anchor="b">
            <a:normAutofit/>
          </a:bodyPr>
          <a:lstStyle/>
          <a:p>
            <a:r>
              <a:rPr lang="fr-CH" sz="7600"/>
              <a:t>Contexte</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773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0247CFD-911B-6C22-33EC-2E145320887A}"/>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a:t>Date de sortie de Windows 10</a:t>
            </a:r>
          </a:p>
        </p:txBody>
      </p:sp>
      <p:pic>
        <p:nvPicPr>
          <p:cNvPr id="8" name="Espace réservé du contenu 7" descr="Une image contenant capture d’écran, Rectangle, carré, bleu&#10;&#10;Le contenu généré par l’IA peut être incorrect.">
            <a:extLst>
              <a:ext uri="{FF2B5EF4-FFF2-40B4-BE49-F238E27FC236}">
                <a16:creationId xmlns:a16="http://schemas.microsoft.com/office/drawing/2014/main" id="{0030226D-48E7-4EBB-934E-9FB3795DCDC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1569" r="-2" b="-2"/>
          <a:stretch>
            <a:fillRect/>
          </a:stretch>
        </p:blipFill>
        <p:spPr>
          <a:xfrm>
            <a:off x="20" y="10"/>
            <a:ext cx="6044164" cy="6857990"/>
          </a:xfrm>
          <a:prstGeom prst="rect">
            <a:avLst/>
          </a:prstGeom>
        </p:spPr>
      </p:pic>
      <p:cxnSp>
        <p:nvCxnSpPr>
          <p:cNvPr id="29" name="Straight Connector 28">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9CE993E5-C932-4394-0EAE-FF22130EA5F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fr-FR" sz="1400" b="1" dirty="0"/>
              <a:t>Lancement de Windows 10</a:t>
            </a:r>
          </a:p>
          <a:p>
            <a:pPr marL="0" lvl="1" indent="0">
              <a:buNone/>
            </a:pPr>
            <a:r>
              <a:rPr lang="fr-FR" sz="1400" dirty="0"/>
              <a:t>Windows 10 a été lancé le </a:t>
            </a:r>
            <a:r>
              <a:rPr lang="fr-FR" sz="1400" b="1" dirty="0"/>
              <a:t>29 juillet 2015</a:t>
            </a:r>
            <a:r>
              <a:rPr lang="fr-FR" sz="1400" dirty="0"/>
              <a:t>, marquant une étape importante dans l'évolution des systèmes d'exploitation Windows.</a:t>
            </a:r>
          </a:p>
          <a:p>
            <a:pPr marL="0" lvl="1" indent="0">
              <a:buNone/>
            </a:pPr>
            <a:endParaRPr lang="fr-FR" sz="1400" dirty="0"/>
          </a:p>
          <a:p>
            <a:pPr marL="0" lvl="1" indent="0">
              <a:buNone/>
            </a:pPr>
            <a:r>
              <a:rPr lang="fr-FR" sz="1400" dirty="0"/>
              <a:t>Cela fait donc 10 ans de bons et loyaux services !</a:t>
            </a:r>
          </a:p>
        </p:txBody>
      </p:sp>
      <p:cxnSp>
        <p:nvCxnSpPr>
          <p:cNvPr id="31" name="Straight Connector 30">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40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24">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5" name="Rectangle 3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B05D69-A45D-F8D6-5BAC-C240A751B571}"/>
              </a:ext>
            </a:extLst>
          </p:cNvPr>
          <p:cNvSpPr>
            <a:spLocks noGrp="1"/>
          </p:cNvSpPr>
          <p:nvPr>
            <p:ph type="title"/>
          </p:nvPr>
        </p:nvSpPr>
        <p:spPr>
          <a:xfrm>
            <a:off x="6284749" y="909638"/>
            <a:ext cx="5201121" cy="1318062"/>
          </a:xfrm>
        </p:spPr>
        <p:txBody>
          <a:bodyPr vert="horz" lIns="91440" tIns="45720" rIns="91440" bIns="45720" rtlCol="0" anchor="t">
            <a:normAutofit/>
          </a:bodyPr>
          <a:lstStyle/>
          <a:p>
            <a:r>
              <a:rPr lang="en-US"/>
              <a:t>Date de sortie de Windows 11</a:t>
            </a:r>
          </a:p>
        </p:txBody>
      </p:sp>
      <p:pic>
        <p:nvPicPr>
          <p:cNvPr id="8" name="Espace réservé du contenu 7" descr="Une image contenant Bleu électrique, bleu, capture d’écran, Bleu cobalt&#10;&#10;Le contenu généré par l’IA peut être incorrect.">
            <a:extLst>
              <a:ext uri="{FF2B5EF4-FFF2-40B4-BE49-F238E27FC236}">
                <a16:creationId xmlns:a16="http://schemas.microsoft.com/office/drawing/2014/main" id="{DE5964EB-439D-F2B1-4E1C-0DD81B685A7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27823" r="25534"/>
          <a:stretch>
            <a:fillRect/>
          </a:stretch>
        </p:blipFill>
        <p:spPr>
          <a:xfrm>
            <a:off x="20" y="10"/>
            <a:ext cx="5686740" cy="6857990"/>
          </a:xfrm>
          <a:prstGeom prst="rect">
            <a:avLst/>
          </a:prstGeom>
        </p:spPr>
      </p:pic>
      <p:cxnSp>
        <p:nvCxnSpPr>
          <p:cNvPr id="36" name="Straight Connector 28">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22739" y="722376"/>
            <a:ext cx="16002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30E38872-34CE-8268-29AF-E6629FDF5F8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90838" y="2236843"/>
            <a:ext cx="5201121" cy="3931920"/>
          </a:xfrm>
        </p:spPr>
        <p:txBody>
          <a:bodyPr>
            <a:normAutofit/>
          </a:bodyPr>
          <a:lstStyle/>
          <a:p>
            <a:pPr marL="0" indent="0">
              <a:lnSpc>
                <a:spcPct val="100000"/>
              </a:lnSpc>
              <a:spcBef>
                <a:spcPts val="2500"/>
              </a:spcBef>
              <a:buNone/>
            </a:pPr>
            <a:r>
              <a:rPr lang="fr-FR" sz="1400" b="1" dirty="0"/>
              <a:t>Dévoilement officiel</a:t>
            </a:r>
          </a:p>
          <a:p>
            <a:pPr marL="0" lvl="1" indent="0">
              <a:lnSpc>
                <a:spcPct val="100000"/>
              </a:lnSpc>
              <a:buNone/>
            </a:pPr>
            <a:r>
              <a:rPr lang="fr-FR" sz="1400" dirty="0"/>
              <a:t>Windows 11 a été officiellement annoncé le 24 juin 2021, suscitant l'enthousiasme des utilisateurs à travers le monde.</a:t>
            </a:r>
          </a:p>
          <a:p>
            <a:pPr marL="0" indent="0">
              <a:lnSpc>
                <a:spcPct val="100000"/>
              </a:lnSpc>
              <a:spcBef>
                <a:spcPts val="2500"/>
              </a:spcBef>
              <a:buNone/>
            </a:pPr>
            <a:r>
              <a:rPr lang="fr-FR" sz="1400" b="1" dirty="0"/>
              <a:t>Disponibilité</a:t>
            </a:r>
          </a:p>
          <a:p>
            <a:pPr marL="0" lvl="1" indent="0">
              <a:lnSpc>
                <a:spcPct val="100000"/>
              </a:lnSpc>
              <a:buNone/>
            </a:pPr>
            <a:r>
              <a:rPr lang="fr-FR" sz="1400" dirty="0"/>
              <a:t>La version finale de Windows 11 a été mise à disposition le 5 octobre 2021, permettant aux utilisateurs d'effectuer la mise à jour.</a:t>
            </a:r>
          </a:p>
          <a:p>
            <a:pPr marL="0" indent="0">
              <a:lnSpc>
                <a:spcPct val="100000"/>
              </a:lnSpc>
              <a:spcBef>
                <a:spcPts val="2500"/>
              </a:spcBef>
              <a:buNone/>
            </a:pPr>
            <a:r>
              <a:rPr lang="fr-FR" sz="1400" b="1" dirty="0"/>
              <a:t>Interface modernisée</a:t>
            </a:r>
          </a:p>
          <a:p>
            <a:pPr marL="0" lvl="1" indent="0">
              <a:lnSpc>
                <a:spcPct val="100000"/>
              </a:lnSpc>
              <a:buNone/>
            </a:pPr>
            <a:r>
              <a:rPr lang="fr-FR" sz="1400" dirty="0"/>
              <a:t>Windows 11 propose une interface utilisateur modernisée, rendant l'expérience utilisateur plus intuitive et agréable.</a:t>
            </a:r>
          </a:p>
          <a:p>
            <a:pPr marL="0" indent="0">
              <a:lnSpc>
                <a:spcPct val="100000"/>
              </a:lnSpc>
              <a:spcBef>
                <a:spcPts val="2500"/>
              </a:spcBef>
              <a:buNone/>
            </a:pPr>
            <a:r>
              <a:rPr lang="fr-FR" sz="1400" b="1" dirty="0"/>
              <a:t>Fonctionnalités améliorées</a:t>
            </a:r>
          </a:p>
          <a:p>
            <a:pPr marL="0" lvl="1" indent="0">
              <a:lnSpc>
                <a:spcPct val="100000"/>
              </a:lnSpc>
              <a:buNone/>
            </a:pPr>
            <a:r>
              <a:rPr lang="fr-FR" sz="1400" dirty="0"/>
              <a:t>Les nouvelles fonctionnalités de Windows 11 visent à améliorer la productivité et le divertissement pour les utilisateurs.</a:t>
            </a:r>
            <a:endParaRPr lang="fr-CH" sz="1400" dirty="0"/>
          </a:p>
        </p:txBody>
      </p:sp>
    </p:spTree>
    <p:extLst>
      <p:ext uri="{BB962C8B-B14F-4D97-AF65-F5344CB8AC3E}">
        <p14:creationId xmlns:p14="http://schemas.microsoft.com/office/powerpoint/2010/main" val="108372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additive="base">
                                        <p:cTn id="4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7DC1AD-4127-B996-579E-E72950374196}"/>
              </a:ext>
            </a:extLst>
          </p:cNvPr>
          <p:cNvSpPr>
            <a:spLocks noGrp="1"/>
          </p:cNvSpPr>
          <p:nvPr>
            <p:ph type="title"/>
          </p:nvPr>
        </p:nvSpPr>
        <p:spPr>
          <a:xfrm>
            <a:off x="704087" y="909637"/>
            <a:ext cx="4800600" cy="1307592"/>
          </a:xfrm>
        </p:spPr>
        <p:txBody>
          <a:bodyPr vert="horz" lIns="91440" tIns="45720" rIns="91440" bIns="45720" rtlCol="0" anchor="t">
            <a:normAutofit/>
          </a:bodyPr>
          <a:lstStyle/>
          <a:p>
            <a:pPr>
              <a:lnSpc>
                <a:spcPct val="90000"/>
              </a:lnSpc>
            </a:pPr>
            <a:r>
              <a:rPr lang="en-US" sz="2800"/>
              <a:t>Pourcentage actuel d'adoption de Windows 10 dans le monde</a:t>
            </a:r>
          </a:p>
        </p:txBody>
      </p:sp>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6451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1D845F49-996C-B539-EB7F-D9B5BD3F674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04089" y="2221992"/>
            <a:ext cx="4800600" cy="3739896"/>
          </a:xfrm>
        </p:spPr>
        <p:txBody>
          <a:bodyPr>
            <a:normAutofit/>
          </a:bodyPr>
          <a:lstStyle/>
          <a:p>
            <a:pPr marL="0" indent="0">
              <a:spcBef>
                <a:spcPts val="2500"/>
              </a:spcBef>
              <a:buNone/>
            </a:pPr>
            <a:r>
              <a:rPr lang="fr-FR" sz="1400" b="1" dirty="0"/>
              <a:t>Adoption mondiale de Windows 10</a:t>
            </a:r>
          </a:p>
          <a:p>
            <a:pPr marL="0" lvl="1" indent="0">
              <a:buNone/>
            </a:pPr>
            <a:r>
              <a:rPr lang="fr-FR" sz="1400" dirty="0"/>
              <a:t>A quelques mois de la fin du support de Windows 10, il est encore actuellement utilisé par environ 53% des utilisateurs dans le monde !</a:t>
            </a:r>
          </a:p>
        </p:txBody>
      </p: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4645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descr="afficher les informations de stock sur l’écran LED">
            <a:extLst>
              <a:ext uri="{FF2B5EF4-FFF2-40B4-BE49-F238E27FC236}">
                <a16:creationId xmlns:a16="http://schemas.microsoft.com/office/drawing/2014/main" id="{B06FF24A-D2C1-4CE1-A042-B0797969D81E}"/>
              </a:ext>
            </a:extLst>
          </p:cNvPr>
          <p:cNvPicPr>
            <a:picLocks noGrp="1" noChangeAspect="1"/>
          </p:cNvPicPr>
          <p:nvPr>
            <p:ph sz="half" idx="1"/>
          </p:nvPr>
        </p:nvPicPr>
        <p:blipFill>
          <a:blip r:embed="rId3"/>
          <a:srcRect l="41171" r="-1" b="-1"/>
          <a:stretch>
            <a:fillRect/>
          </a:stretch>
        </p:blipFill>
        <p:spPr>
          <a:xfrm>
            <a:off x="6147816" y="10"/>
            <a:ext cx="6044184" cy="6857990"/>
          </a:xfrm>
          <a:prstGeom prst="rect">
            <a:avLst/>
          </a:prstGeom>
        </p:spPr>
      </p:pic>
    </p:spTree>
    <p:extLst>
      <p:ext uri="{BB962C8B-B14F-4D97-AF65-F5344CB8AC3E}">
        <p14:creationId xmlns:p14="http://schemas.microsoft.com/office/powerpoint/2010/main" val="1718065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7812438-0353-531C-177D-3B9E3FDF6039}"/>
              </a:ext>
            </a:extLst>
          </p:cNvPr>
          <p:cNvSpPr>
            <a:spLocks noGrp="1"/>
          </p:cNvSpPr>
          <p:nvPr>
            <p:ph type="title"/>
          </p:nvPr>
        </p:nvSpPr>
        <p:spPr>
          <a:xfrm>
            <a:off x="6696186" y="909637"/>
            <a:ext cx="4800600" cy="1307592"/>
          </a:xfrm>
        </p:spPr>
        <p:txBody>
          <a:bodyPr vert="horz" lIns="91440" tIns="45720" rIns="91440" bIns="45720" rtlCol="0" anchor="t">
            <a:normAutofit/>
          </a:bodyPr>
          <a:lstStyle/>
          <a:p>
            <a:pPr>
              <a:lnSpc>
                <a:spcPct val="90000"/>
              </a:lnSpc>
            </a:pPr>
            <a:r>
              <a:rPr lang="en-US" sz="2800"/>
              <a:t>Pourcentage actuel d'adoption de Windows 11 dans le monde</a:t>
            </a:r>
          </a:p>
        </p:txBody>
      </p:sp>
      <p:pic>
        <p:nvPicPr>
          <p:cNvPr id="5" name="Espace réservé du contenu 4" descr="Scène de podium de produit pour la présentation de maquette, fond de cubes abstraits">
            <a:extLst>
              <a:ext uri="{FF2B5EF4-FFF2-40B4-BE49-F238E27FC236}">
                <a16:creationId xmlns:a16="http://schemas.microsoft.com/office/drawing/2014/main" id="{97144D45-4A2C-4C4C-9136-B6B3DBD55A0F}"/>
              </a:ext>
            </a:extLst>
          </p:cNvPr>
          <p:cNvPicPr>
            <a:picLocks noGrp="1" noChangeAspect="1"/>
          </p:cNvPicPr>
          <p:nvPr>
            <p:ph sz="half" idx="1"/>
          </p:nvPr>
        </p:nvPicPr>
        <p:blipFill>
          <a:blip r:embed="rId3"/>
          <a:srcRect l="29495" r="23134" b="1"/>
          <a:stretch>
            <a:fillRect/>
          </a:stretch>
        </p:blipFill>
        <p:spPr>
          <a:xfrm>
            <a:off x="20" y="10"/>
            <a:ext cx="6044164" cy="6857990"/>
          </a:xfrm>
          <a:prstGeom prst="rect">
            <a:avLst/>
          </a:prstGeom>
        </p:spPr>
      </p:pic>
      <p:cxnSp>
        <p:nvCxnSpPr>
          <p:cNvPr id="16" name="Straight Connector 15">
            <a:extLst>
              <a:ext uri="{FF2B5EF4-FFF2-40B4-BE49-F238E27FC236}">
                <a16:creationId xmlns:a16="http://schemas.microsoft.com/office/drawing/2014/main" id="{511FC409-B3C2-4F68-865C-C5333D6F27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723900"/>
            <a:ext cx="46100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6B7F7C83-FCFE-526D-33E3-6EA81649B51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696186" y="2221992"/>
            <a:ext cx="4800600" cy="3739896"/>
          </a:xfrm>
        </p:spPr>
        <p:txBody>
          <a:bodyPr>
            <a:normAutofit/>
          </a:bodyPr>
          <a:lstStyle/>
          <a:p>
            <a:pPr marL="0" indent="0">
              <a:spcBef>
                <a:spcPts val="2500"/>
              </a:spcBef>
              <a:buNone/>
            </a:pPr>
            <a:r>
              <a:rPr lang="fr-FR" sz="1400" b="1" dirty="0"/>
              <a:t>Adoption de Windows 11</a:t>
            </a:r>
          </a:p>
          <a:p>
            <a:pPr marL="0" lvl="1" indent="0">
              <a:buNone/>
            </a:pPr>
            <a:r>
              <a:rPr lang="fr-FR" sz="1400" dirty="0"/>
              <a:t>Windows 11 atteint actuellement un pourcentage d'adoption d'environ 43%, ce qui reste peu par rapport à Windows 10.</a:t>
            </a:r>
          </a:p>
          <a:p>
            <a:pPr marL="0" indent="0">
              <a:spcBef>
                <a:spcPts val="2500"/>
              </a:spcBef>
              <a:buNone/>
            </a:pPr>
            <a:r>
              <a:rPr lang="fr-FR" sz="1400" b="1" dirty="0"/>
              <a:t>Importance de la sensibilisation</a:t>
            </a:r>
          </a:p>
          <a:p>
            <a:pPr marL="0" lvl="1" indent="0">
              <a:buNone/>
            </a:pPr>
            <a:r>
              <a:rPr lang="fr-FR" sz="1400" dirty="0"/>
              <a:t>Il est essentiel de sensibiliser les utilisateurs aux avantages de migrer vers Windows 11 pour maximiser son adoption.</a:t>
            </a:r>
          </a:p>
          <a:p>
            <a:pPr marL="0" lvl="1" indent="0">
              <a:buNone/>
            </a:pPr>
            <a:endParaRPr lang="fr-FR" sz="1400" dirty="0"/>
          </a:p>
          <a:p>
            <a:pPr marL="0" lvl="1" indent="0">
              <a:buNone/>
            </a:pPr>
            <a:r>
              <a:rPr lang="fr-FR" sz="1400" dirty="0"/>
              <a:t>Microsoft intensifie ses efforts pour inciter les utilisateurs à migrer vers Windows 11, notamment en envoyant des notifications et en proposant des mises à jour gratuites</a:t>
            </a:r>
            <a:endParaRPr lang="fr-CH" sz="1400" dirty="0"/>
          </a:p>
        </p:txBody>
      </p:sp>
      <p:cxnSp>
        <p:nvCxnSpPr>
          <p:cNvPr id="18" name="Straight Connector 17">
            <a:extLst>
              <a:ext uri="{FF2B5EF4-FFF2-40B4-BE49-F238E27FC236}">
                <a16:creationId xmlns:a16="http://schemas.microsoft.com/office/drawing/2014/main" id="{B810270D-76A7-44B3-9746-7EDF57886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1300" y="6142781"/>
            <a:ext cx="4610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497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sto MT"/>
              <a:ea typeface="+mn-ea"/>
              <a:cs typeface="+mn-cs"/>
            </a:endParaRPr>
          </a:p>
        </p:txBody>
      </p:sp>
      <p:sp>
        <p:nvSpPr>
          <p:cNvPr id="2" name="Titre 1">
            <a:extLst>
              <a:ext uri="{FF2B5EF4-FFF2-40B4-BE49-F238E27FC236}">
                <a16:creationId xmlns:a16="http://schemas.microsoft.com/office/drawing/2014/main" id="{E9E2E0C7-1683-1349-8E6C-6786DF354FD0}"/>
              </a:ext>
            </a:extLst>
          </p:cNvPr>
          <p:cNvSpPr>
            <a:spLocks noGrp="1"/>
          </p:cNvSpPr>
          <p:nvPr>
            <p:ph type="ctrTitle"/>
          </p:nvPr>
        </p:nvSpPr>
        <p:spPr>
          <a:xfrm>
            <a:off x="695324" y="1145308"/>
            <a:ext cx="7600263" cy="4860947"/>
          </a:xfrm>
        </p:spPr>
        <p:txBody>
          <a:bodyPr anchor="b">
            <a:normAutofit/>
          </a:bodyPr>
          <a:lstStyle/>
          <a:p>
            <a:r>
              <a:rPr lang="fr-CH" sz="7600"/>
              <a:t>Pourquoi migrer vers Windows 11</a:t>
            </a:r>
          </a:p>
        </p:txBody>
      </p:sp>
      <p:cxnSp>
        <p:nvCxnSpPr>
          <p:cNvPr id="9" name="Straight Connector 8">
            <a:extLst>
              <a:ext uri="{FF2B5EF4-FFF2-40B4-BE49-F238E27FC236}">
                <a16:creationId xmlns:a16="http://schemas.microsoft.com/office/drawing/2014/main" id="{67CEFA70-4D11-644F-D4FB-AFFE8747EC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75542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48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3C11E5C-7350-1124-64FB-FA11ED3145D3}"/>
              </a:ext>
            </a:extLst>
          </p:cNvPr>
          <p:cNvSpPr>
            <a:spLocks noGrp="1"/>
          </p:cNvSpPr>
          <p:nvPr>
            <p:ph type="title"/>
          </p:nvPr>
        </p:nvSpPr>
        <p:spPr>
          <a:xfrm>
            <a:off x="4866968" y="914400"/>
            <a:ext cx="6627924" cy="1307592"/>
          </a:xfrm>
        </p:spPr>
        <p:txBody>
          <a:bodyPr vert="horz" lIns="91440" tIns="45720" rIns="91440" bIns="45720" rtlCol="0" anchor="t">
            <a:normAutofit/>
          </a:bodyPr>
          <a:lstStyle/>
          <a:p>
            <a:r>
              <a:rPr lang="en-US" sz="3700"/>
              <a:t>Raisons pour lesquelles il est nécessaire de migrer</a:t>
            </a:r>
          </a:p>
        </p:txBody>
      </p:sp>
      <p:pic>
        <p:nvPicPr>
          <p:cNvPr id="5" name="Espace réservé du contenu 4" descr="Interface mosaïque abstraite de sécurité ">
            <a:extLst>
              <a:ext uri="{FF2B5EF4-FFF2-40B4-BE49-F238E27FC236}">
                <a16:creationId xmlns:a16="http://schemas.microsoft.com/office/drawing/2014/main" id="{D13448FB-00AF-4A7E-B7E9-FEA73353FECE}"/>
              </a:ext>
            </a:extLst>
          </p:cNvPr>
          <p:cNvPicPr>
            <a:picLocks noGrp="1" noChangeAspect="1"/>
          </p:cNvPicPr>
          <p:nvPr>
            <p:ph sz="half" idx="1"/>
          </p:nvPr>
        </p:nvPicPr>
        <p:blipFill>
          <a:blip r:embed="rId3"/>
          <a:srcRect l="31101" r="23019" b="1"/>
          <a:stretch>
            <a:fillRect/>
          </a:stretch>
        </p:blipFill>
        <p:spPr>
          <a:xfrm>
            <a:off x="20" y="-17929"/>
            <a:ext cx="4206220" cy="6875929"/>
          </a:xfrm>
          <a:prstGeom prst="rect">
            <a:avLst/>
          </a:prstGeom>
        </p:spPr>
      </p:pic>
      <p:cxnSp>
        <p:nvCxnSpPr>
          <p:cNvPr id="16" name="Straight Connector 15">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722376"/>
            <a:ext cx="6476356"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9A8AD4F0-8C16-D698-E66F-6464E08F985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866968" y="2221992"/>
            <a:ext cx="6627924" cy="3739896"/>
          </a:xfrm>
        </p:spPr>
        <p:txBody>
          <a:bodyPr>
            <a:normAutofit/>
          </a:bodyPr>
          <a:lstStyle/>
          <a:p>
            <a:pPr marL="0" indent="0">
              <a:spcBef>
                <a:spcPts val="2500"/>
              </a:spcBef>
              <a:buNone/>
            </a:pPr>
            <a:r>
              <a:rPr lang="fr-FR" sz="1400" b="1" dirty="0"/>
              <a:t>Nouvelles fonctionnalités</a:t>
            </a:r>
          </a:p>
          <a:p>
            <a:pPr marL="0" lvl="1" indent="0">
              <a:buNone/>
            </a:pPr>
            <a:r>
              <a:rPr lang="fr-FR" sz="1400" dirty="0"/>
              <a:t>Windows 11 offre des fonctionnalités innovantes qui améliorent l'expérience utilisateur et l'efficacité, adaptées aux besoins actuels.</a:t>
            </a:r>
          </a:p>
          <a:p>
            <a:pPr marL="0" indent="0">
              <a:spcBef>
                <a:spcPts val="2500"/>
              </a:spcBef>
              <a:buNone/>
            </a:pPr>
            <a:r>
              <a:rPr lang="fr-FR" sz="1400" b="1" dirty="0"/>
              <a:t>Fin du support de Windows 10</a:t>
            </a:r>
          </a:p>
          <a:p>
            <a:pPr marL="0" lvl="1" indent="0">
              <a:buNone/>
            </a:pPr>
            <a:r>
              <a:rPr lang="fr-FR" sz="1400" dirty="0"/>
              <a:t>La fin du support de Windows 10 implique l'absence de mises à jour de sécurité, rendant les systèmes vulnérables aux menaces.</a:t>
            </a:r>
          </a:p>
          <a:p>
            <a:pPr marL="0" indent="0">
              <a:spcBef>
                <a:spcPts val="2500"/>
              </a:spcBef>
              <a:buNone/>
            </a:pPr>
            <a:r>
              <a:rPr lang="fr-FR" sz="1400" b="1" dirty="0"/>
              <a:t>Améliorations de la sécurité</a:t>
            </a:r>
          </a:p>
          <a:p>
            <a:pPr marL="0" lvl="1" indent="0">
              <a:buNone/>
            </a:pPr>
            <a:r>
              <a:rPr lang="fr-FR" sz="1400" dirty="0"/>
              <a:t>Windows 11 comprend des mises à jour de sécurité essentielles qui protègent les utilisateurs contre les menaces informatiques.</a:t>
            </a:r>
            <a:endParaRPr lang="fr-CH" sz="1400" dirty="0"/>
          </a:p>
        </p:txBody>
      </p:sp>
      <p:cxnSp>
        <p:nvCxnSpPr>
          <p:cNvPr id="18" name="Straight Connector 17">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7665" y="6144768"/>
            <a:ext cx="6476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579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1343</Words>
  <Application>Microsoft Office PowerPoint</Application>
  <PresentationFormat>Grand écran</PresentationFormat>
  <Paragraphs>99</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Aptos</vt:lpstr>
      <vt:lpstr>Arial</vt:lpstr>
      <vt:lpstr>Calisto MT</vt:lpstr>
      <vt:lpstr>Neue Haas Grotesk Text Pro</vt:lpstr>
      <vt:lpstr>Univers Condensed</vt:lpstr>
      <vt:lpstr>ChronicleVTI</vt:lpstr>
      <vt:lpstr>La Migration à Windows 11 : Contexte, Avantages et Méthodes</vt:lpstr>
      <vt:lpstr>Plan de la Présentation</vt:lpstr>
      <vt:lpstr>Contexte</vt:lpstr>
      <vt:lpstr>Date de sortie de Windows 10</vt:lpstr>
      <vt:lpstr>Date de sortie de Windows 11</vt:lpstr>
      <vt:lpstr>Pourcentage actuel d'adoption de Windows 10 dans le monde</vt:lpstr>
      <vt:lpstr>Pourcentage actuel d'adoption de Windows 11 dans le monde</vt:lpstr>
      <vt:lpstr>Pourquoi migrer vers Windows 11</vt:lpstr>
      <vt:lpstr>Raisons pour lesquelles il est nécessaire de migrer</vt:lpstr>
      <vt:lpstr>Date de fin du support de Windows 10</vt:lpstr>
      <vt:lpstr>Comment effectuer la migration</vt:lpstr>
      <vt:lpstr>Mise à jour via Windows Update</vt:lpstr>
      <vt:lpstr>Mise à jour manuelle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Olivier Michaud</dc:creator>
  <cp:lastModifiedBy>Olivier Michaud</cp:lastModifiedBy>
  <cp:revision>7</cp:revision>
  <dcterms:created xsi:type="dcterms:W3CDTF">2025-05-21T10:11:02Z</dcterms:created>
  <dcterms:modified xsi:type="dcterms:W3CDTF">2025-06-02T06:12:06Z</dcterms:modified>
</cp:coreProperties>
</file>