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1" r:id="rId9"/>
    <p:sldId id="275" r:id="rId10"/>
    <p:sldId id="279" r:id="rId11"/>
    <p:sldId id="280" r:id="rId12"/>
    <p:sldId id="277" r:id="rId13"/>
    <p:sldId id="270" r:id="rId14"/>
    <p:sldId id="26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9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922AF-6508-4240-B710-569512F5ED72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C05F-E250-42F0-BAB5-5B5D24B775F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970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C05F-E250-42F0-BAB5-5B5D24B775FC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79111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44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073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95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632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665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8200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348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282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165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9681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13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5A08-0843-4F52-ABF7-A7BD6B93FFFD}" type="datetimeFigureOut">
              <a:rPr lang="fr-CH" smtClean="0"/>
              <a:t>23.02.2025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0A06-389F-4D73-AE17-802666760071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55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0743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Le matériel informatique</a:t>
            </a:r>
            <a:br>
              <a:rPr lang="fr-CH" dirty="0" smtClean="0"/>
            </a:br>
            <a:r>
              <a:rPr lang="fr-CH" dirty="0" smtClean="0"/>
              <a:t>de</a:t>
            </a:r>
            <a:br>
              <a:rPr lang="fr-CH" dirty="0" smtClean="0"/>
            </a:br>
            <a:r>
              <a:rPr lang="fr-CH" dirty="0" smtClean="0"/>
              <a:t>1980</a:t>
            </a:r>
            <a:br>
              <a:rPr lang="fr-CH" dirty="0" smtClean="0"/>
            </a:br>
            <a:r>
              <a:rPr lang="fr-CH" dirty="0" smtClean="0"/>
              <a:t>à</a:t>
            </a:r>
            <a:br>
              <a:rPr lang="fr-CH" dirty="0" smtClean="0"/>
            </a:br>
            <a:r>
              <a:rPr lang="fr-CH" dirty="0" smtClean="0"/>
              <a:t>2010</a:t>
            </a:r>
            <a:br>
              <a:rPr lang="fr-CH" dirty="0" smtClean="0"/>
            </a:b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1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fr-CH" sz="2400" b="1" dirty="0"/>
              <a:t>Les ordinateurs IBM AS/400</a:t>
            </a:r>
          </a:p>
          <a:p>
            <a:pPr marL="0" indent="0">
              <a:buNone/>
            </a:pPr>
            <a:r>
              <a:rPr lang="fr-CH" sz="1600" dirty="0" smtClean="0"/>
              <a:t>Unités de sauvegarde</a:t>
            </a:r>
            <a:endParaRPr lang="fr-CH" sz="1600" dirty="0"/>
          </a:p>
        </p:txBody>
      </p:sp>
      <p:pic>
        <p:nvPicPr>
          <p:cNvPr id="6146" name="Picture 2" descr="E:\Computer Tapes 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49434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fr-CH" sz="2400" b="1" dirty="0"/>
              <a:t>Les ordinateurs IBM AS/400</a:t>
            </a:r>
          </a:p>
          <a:p>
            <a:pPr marL="0" indent="0">
              <a:buNone/>
            </a:pPr>
            <a:r>
              <a:rPr lang="fr-CH" sz="1600" dirty="0" smtClean="0"/>
              <a:t>Imprimantes</a:t>
            </a:r>
            <a:endParaRPr lang="fr-CH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95500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864" y="1052736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fr-CH" sz="2400" b="1" dirty="0"/>
              <a:t>Les ordinateurs IBM AS/400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098" name="Picture 2" descr="D:\Présentation Informatique\Images et textes IBM 38 - AS400\Présentation informatique\Connectivité AS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556792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b="1" dirty="0" smtClean="0"/>
              <a:t>Quelques anecdotes vécues ces années</a:t>
            </a:r>
          </a:p>
          <a:p>
            <a:pPr marL="0" indent="0" algn="ctr">
              <a:buNone/>
            </a:pPr>
            <a:endParaRPr lang="fr-CH" sz="1000" b="1" dirty="0"/>
          </a:p>
          <a:p>
            <a:pPr marL="457200" indent="-457200">
              <a:buFont typeface="+mj-lt"/>
              <a:buAutoNum type="arabicPeriod"/>
            </a:pPr>
            <a:r>
              <a:rPr lang="fr-CH" sz="1600" dirty="0" smtClean="0"/>
              <a:t>Panne </a:t>
            </a:r>
            <a:r>
              <a:rPr lang="fr-CH" sz="1600" dirty="0" smtClean="0"/>
              <a:t>informatique </a:t>
            </a:r>
            <a:r>
              <a:rPr lang="fr-CH" sz="1600" dirty="0" smtClean="0"/>
              <a:t>un vendredi  sur l’AS/400  (un disque dur interne à changer) </a:t>
            </a:r>
          </a:p>
          <a:p>
            <a:pPr marL="857250" lvl="1" indent="-457200"/>
            <a:r>
              <a:rPr lang="fr-CH" sz="1600" dirty="0" smtClean="0"/>
              <a:t>Installation d’un nouveau disque dur par IBM. </a:t>
            </a:r>
          </a:p>
          <a:p>
            <a:pPr marL="857250" lvl="1" indent="-457200"/>
            <a:r>
              <a:rPr lang="fr-CH" sz="1600" dirty="0" smtClean="0"/>
              <a:t>Reconstitution des bases de données (les informations de tous les disques durs)</a:t>
            </a:r>
          </a:p>
          <a:p>
            <a:pPr marL="857250" lvl="1" indent="-457200"/>
            <a:r>
              <a:rPr lang="fr-CH" sz="1600" dirty="0" smtClean="0"/>
              <a:t>Application des journaux - données de sécurité - de toutes les informations enregistrées par les </a:t>
            </a:r>
            <a:r>
              <a:rPr lang="fr-CH" sz="1600" dirty="0" smtClean="0"/>
              <a:t>utilisateurs </a:t>
            </a:r>
            <a:r>
              <a:rPr lang="fr-CH" sz="1600" dirty="0" smtClean="0"/>
              <a:t>dans les dernières journées de travail.  </a:t>
            </a:r>
          </a:p>
          <a:p>
            <a:pPr marL="857250" lvl="1" indent="-457200"/>
            <a:r>
              <a:rPr lang="fr-CH" sz="1600" dirty="0" smtClean="0"/>
              <a:t>L’équipe informatique s’est activée tous le week-end.</a:t>
            </a:r>
          </a:p>
          <a:p>
            <a:pPr marL="857250" lvl="1" indent="-457200"/>
            <a:r>
              <a:rPr lang="fr-CH" sz="1600" dirty="0" smtClean="0"/>
              <a:t>Le lundi matin les </a:t>
            </a:r>
            <a:r>
              <a:rPr lang="fr-CH" sz="1600" dirty="0" smtClean="0"/>
              <a:t>utilisateurs </a:t>
            </a:r>
            <a:r>
              <a:rPr lang="fr-CH" sz="1600" dirty="0" smtClean="0"/>
              <a:t>ont pu travailler normalement sans pertes d’informations.</a:t>
            </a:r>
          </a:p>
          <a:p>
            <a:pPr marL="857250" lvl="1" indent="-457200"/>
            <a:endParaRPr lang="fr-CH" sz="1600" dirty="0"/>
          </a:p>
          <a:p>
            <a:pPr marL="457200" indent="-457200">
              <a:buFont typeface="+mj-lt"/>
              <a:buAutoNum type="arabicPeriod"/>
            </a:pPr>
            <a:r>
              <a:rPr lang="fr-CH" sz="1600" dirty="0"/>
              <a:t>Année 2000 – comparaison dans les programmes </a:t>
            </a:r>
            <a:r>
              <a:rPr lang="fr-CH" sz="1600" dirty="0" smtClean="0"/>
              <a:t>l’année sur </a:t>
            </a:r>
            <a:r>
              <a:rPr lang="fr-CH" sz="1600" dirty="0"/>
              <a:t>2 </a:t>
            </a:r>
            <a:r>
              <a:rPr lang="fr-CH" sz="1600" dirty="0" smtClean="0"/>
              <a:t>positions.</a:t>
            </a:r>
            <a:endParaRPr lang="fr-CH" sz="1600" dirty="0"/>
          </a:p>
          <a:p>
            <a:pPr marL="857250" lvl="1" indent="-457200"/>
            <a:r>
              <a:rPr lang="fr-CH" sz="1600" dirty="0"/>
              <a:t>Né en 1930  (en 30) -  comparaison avec l’an 2000 (00) donc  année 30 – 00 -  résultat  30 ans – au lieu de 70 ans - donc pas de rente AVS, pas de rente retraite. </a:t>
            </a:r>
          </a:p>
          <a:p>
            <a:pPr marL="0" indent="0">
              <a:buNone/>
            </a:pP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17059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373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Les ordinateurs IBM System 360 </a:t>
            </a:r>
          </a:p>
          <a:p>
            <a:endParaRPr lang="fr-FR" sz="1800" dirty="0" smtClean="0"/>
          </a:p>
          <a:p>
            <a:endParaRPr lang="fr-FR" sz="1800" dirty="0"/>
          </a:p>
          <a:p>
            <a:r>
              <a:rPr lang="fr-FR" sz="1800" dirty="0" smtClean="0"/>
              <a:t>Une </a:t>
            </a:r>
            <a:r>
              <a:rPr lang="fr-FR" sz="1800" dirty="0"/>
              <a:t>salle informatique climatisée était nécessaire.</a:t>
            </a:r>
          </a:p>
          <a:p>
            <a:r>
              <a:rPr lang="fr-FR" sz="1800" dirty="0" smtClean="0"/>
              <a:t>L’unité </a:t>
            </a:r>
            <a:r>
              <a:rPr lang="fr-FR" sz="1800" dirty="0"/>
              <a:t>centrale disposé d’une mémoire vive titanesque de 8 Kilo-octets, plus tard extensible à 524 kilo-octets et plus.</a:t>
            </a:r>
          </a:p>
          <a:p>
            <a:pPr lvl="1"/>
            <a:r>
              <a:rPr lang="fr-FR" sz="1400" dirty="0" smtClean="0"/>
              <a:t>Un </a:t>
            </a:r>
            <a:r>
              <a:rPr lang="fr-FR" sz="1400" dirty="0"/>
              <a:t>PC aujourd’hui dispose d’environ 16 ou 32 Giga-octet – soit 16.000.000  et 32.000.000 de kilo-octets. </a:t>
            </a:r>
          </a:p>
          <a:p>
            <a:r>
              <a:rPr lang="fr-FR" sz="1800" dirty="0"/>
              <a:t>Le multitâches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4"/>
            <a:ext cx="8892480" cy="391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IBM dans les années </a:t>
            </a:r>
            <a:r>
              <a:rPr lang="fr-FR" dirty="0" smtClean="0"/>
              <a:t>1980 </a:t>
            </a:r>
            <a:r>
              <a:rPr lang="fr-FR" dirty="0"/>
              <a:t>- </a:t>
            </a:r>
            <a:r>
              <a:rPr lang="fr-FR" dirty="0" smtClean="0"/>
              <a:t>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Les </a:t>
            </a:r>
            <a:r>
              <a:rPr lang="fr-FR" sz="2400" b="1" dirty="0"/>
              <a:t>ordinateurs IBM dès </a:t>
            </a:r>
            <a:r>
              <a:rPr lang="fr-FR" sz="2400" b="1" dirty="0" smtClean="0"/>
              <a:t>1980</a:t>
            </a:r>
          </a:p>
          <a:p>
            <a:pPr marL="0" indent="0" algn="ctr">
              <a:buNone/>
            </a:pPr>
            <a:endParaRPr lang="fr-CH" sz="1000" b="1" dirty="0" smtClean="0"/>
          </a:p>
          <a:p>
            <a:pPr marL="0" indent="0" algn="ctr">
              <a:buNone/>
            </a:pPr>
            <a:endParaRPr lang="fr-CH" sz="1000" b="1" dirty="0"/>
          </a:p>
          <a:p>
            <a:pPr marL="0" indent="0">
              <a:buNone/>
            </a:pPr>
            <a:r>
              <a:rPr lang="fr-CH" sz="1800" dirty="0" smtClean="0"/>
              <a:t>IBM divise son organisation en deux grandes entités. </a:t>
            </a:r>
          </a:p>
          <a:p>
            <a:pPr marL="0" indent="0">
              <a:buNone/>
            </a:pPr>
            <a:endParaRPr lang="fr-CH" sz="800" dirty="0" smtClean="0"/>
          </a:p>
          <a:p>
            <a:pPr lvl="1" indent="-342900">
              <a:buFont typeface="+mj-lt"/>
              <a:buAutoNum type="arabicPeriod"/>
            </a:pPr>
            <a:r>
              <a:rPr lang="fr-CH" sz="1400" dirty="0" smtClean="0"/>
              <a:t>Division pour les ordinateurs à destination des très grandes entreprises. (La suite des IBM 370)</a:t>
            </a:r>
          </a:p>
          <a:p>
            <a:pPr marL="628650" lvl="1" indent="-228600">
              <a:buFont typeface="+mj-lt"/>
              <a:buAutoNum type="arabicPeriod"/>
            </a:pPr>
            <a:endParaRPr lang="fr-CH" sz="800" dirty="0" smtClean="0"/>
          </a:p>
          <a:p>
            <a:pPr lvl="1" indent="-342900">
              <a:buFont typeface="+mj-lt"/>
              <a:buAutoNum type="arabicPeriod"/>
            </a:pPr>
            <a:r>
              <a:rPr lang="fr-CH" sz="1400" dirty="0" smtClean="0"/>
              <a:t>Division commercialisant  les ordinateurs pour les petites et moyennes entreprises.</a:t>
            </a:r>
          </a:p>
          <a:p>
            <a:pPr lvl="1" indent="-342900">
              <a:buFont typeface="+mj-lt"/>
              <a:buAutoNum type="arabicPeriod"/>
            </a:pPr>
            <a:endParaRPr lang="fr-CH" sz="400" dirty="0" smtClean="0"/>
          </a:p>
          <a:p>
            <a:pPr lvl="2"/>
            <a:r>
              <a:rPr lang="fr-CH" sz="1400" dirty="0" smtClean="0"/>
              <a:t>Les systèmes  IBM 34 – IBM 36 et surtout l’IBM 38.</a:t>
            </a:r>
          </a:p>
          <a:p>
            <a:pPr lvl="2"/>
            <a:r>
              <a:rPr lang="fr-CH" sz="1400" dirty="0" smtClean="0"/>
              <a:t>Le système  IBM AS/400 dès 1990 qui remplace les systèmes IBM 34, 36 et surtout IBM 38 </a:t>
            </a:r>
          </a:p>
          <a:p>
            <a:pPr lvl="2"/>
            <a:endParaRPr lang="fr-CH" sz="1400" dirty="0"/>
          </a:p>
          <a:p>
            <a:pPr marL="914400" lvl="2" indent="0">
              <a:buNone/>
            </a:pPr>
            <a:r>
              <a:rPr lang="fr-CH" sz="1400" dirty="0" smtClean="0"/>
              <a:t>Après le système IBM AS400, les ordinateurs suivants ont repris les </a:t>
            </a:r>
            <a:r>
              <a:rPr lang="fr-CH" sz="1400" dirty="0" smtClean="0"/>
              <a:t>structures.</a:t>
            </a:r>
            <a:endParaRPr lang="fr-CH" sz="1400" dirty="0" smtClean="0"/>
          </a:p>
        </p:txBody>
      </p:sp>
    </p:spTree>
    <p:extLst>
      <p:ext uri="{BB962C8B-B14F-4D97-AF65-F5344CB8AC3E}">
        <p14:creationId xmlns:p14="http://schemas.microsoft.com/office/powerpoint/2010/main" val="10947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Les ordinateurs </a:t>
            </a:r>
            <a:r>
              <a:rPr lang="fr-FR" sz="2400" b="1" dirty="0" smtClean="0"/>
              <a:t>IBM 38</a:t>
            </a:r>
            <a:endParaRPr lang="fr-FR" sz="2400" b="1" dirty="0"/>
          </a:p>
          <a:p>
            <a:pPr marL="0" indent="0" algn="ctr">
              <a:buNone/>
            </a:pPr>
            <a:endParaRPr lang="fr-CH" sz="1000" b="1" dirty="0"/>
          </a:p>
          <a:p>
            <a:pPr marL="0" indent="0">
              <a:buNone/>
            </a:pPr>
            <a:endParaRPr lang="fr-CH" sz="800" dirty="0"/>
          </a:p>
          <a:p>
            <a:pPr marL="400050" lvl="1" indent="0">
              <a:buNone/>
            </a:pPr>
            <a:endParaRPr lang="fr-CH" sz="800" dirty="0"/>
          </a:p>
          <a:p>
            <a:pPr marL="400050" lvl="1" indent="0">
              <a:buNone/>
            </a:pPr>
            <a:r>
              <a:rPr lang="fr-CH" sz="2000" dirty="0" smtClean="0"/>
              <a:t>Ordinateurs </a:t>
            </a:r>
            <a:r>
              <a:rPr lang="fr-CH" sz="2000" dirty="0"/>
              <a:t>pour les </a:t>
            </a:r>
            <a:r>
              <a:rPr lang="fr-CH" sz="2000" dirty="0" smtClean="0"/>
              <a:t>entreprises qualifiées de moyenne importance</a:t>
            </a:r>
            <a:r>
              <a:rPr lang="fr-CH" sz="1800" dirty="0" smtClean="0"/>
              <a:t>. </a:t>
            </a:r>
          </a:p>
          <a:p>
            <a:pPr marL="400050" lvl="1" indent="0">
              <a:buNone/>
            </a:pPr>
            <a:endParaRPr lang="fr-CH" sz="18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smtClean="0"/>
              <a:t>Base de données relationnel                                                                                                                                              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smtClean="0"/>
              <a:t>Informatique distribuée  (l’interrogation et la saisie des données directement par les utilisateurs) </a:t>
            </a:r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smtClean="0"/>
              <a:t>Connection des utilisateurs par câbles ( 6 terminaux par </a:t>
            </a:r>
            <a:r>
              <a:rPr lang="fr-CH" sz="1600" dirty="0" smtClean="0"/>
              <a:t>câbles) </a:t>
            </a:r>
            <a:endParaRPr lang="fr-CH" sz="1600" dirty="0" smtClean="0"/>
          </a:p>
          <a:p>
            <a:pPr marL="1200150" lvl="2" indent="-342900">
              <a:buFont typeface="+mj-lt"/>
              <a:buAutoNum type="arabicPeriod"/>
            </a:pPr>
            <a:r>
              <a:rPr lang="fr-CH" sz="1600" dirty="0" smtClean="0"/>
              <a:t>Pour les informaticiens il était nécessaire :</a:t>
            </a:r>
          </a:p>
          <a:p>
            <a:pPr marL="857250" lvl="2" indent="0">
              <a:buNone/>
            </a:pPr>
            <a:r>
              <a:rPr lang="fr-CH" sz="100" dirty="0" smtClean="0"/>
              <a:t> </a:t>
            </a:r>
          </a:p>
          <a:p>
            <a:pPr marL="1543050" lvl="3"/>
            <a:r>
              <a:rPr lang="fr-CH" sz="1400" dirty="0" smtClean="0"/>
              <a:t>D’analyser les nouveaux besoins des utilisateurs.</a:t>
            </a:r>
          </a:p>
          <a:p>
            <a:pPr marL="1543050" lvl="3"/>
            <a:r>
              <a:rPr lang="fr-CH" sz="1400" dirty="0" smtClean="0"/>
              <a:t>De développer des nouvelles applications informatiques permettant d’interroger, de mettre à jour et d’imprimer des données directement avec les écrans et imprimantes décentralisées.</a:t>
            </a:r>
          </a:p>
          <a:p>
            <a:pPr marL="857250" lvl="2" indent="0">
              <a:buNone/>
            </a:pPr>
            <a:endParaRPr lang="fr-CH" sz="1400" dirty="0" smtClean="0"/>
          </a:p>
          <a:p>
            <a:pPr marL="857250" lvl="2" indent="0">
              <a:buNone/>
            </a:pPr>
            <a:endParaRPr lang="fr-CH" sz="1400" dirty="0" smtClean="0"/>
          </a:p>
          <a:p>
            <a:pPr marL="857250" lvl="2" indent="0">
              <a:buNone/>
            </a:pPr>
            <a:endParaRPr lang="fr-CH" sz="1400" dirty="0"/>
          </a:p>
          <a:p>
            <a:pPr marL="0" indent="0" algn="ctr">
              <a:buNone/>
            </a:pPr>
            <a:endParaRPr lang="fr-CH" sz="1800" b="1" dirty="0"/>
          </a:p>
        </p:txBody>
      </p:sp>
    </p:spTree>
    <p:extLst>
      <p:ext uri="{BB962C8B-B14F-4D97-AF65-F5344CB8AC3E}">
        <p14:creationId xmlns:p14="http://schemas.microsoft.com/office/powerpoint/2010/main" val="16000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/>
              <a:t>Les ordinateurs </a:t>
            </a:r>
            <a:r>
              <a:rPr lang="fr-FR" sz="2400" b="1" dirty="0" smtClean="0"/>
              <a:t>IBM </a:t>
            </a:r>
            <a:r>
              <a:rPr lang="fr-FR" sz="2400" b="1" dirty="0"/>
              <a:t>38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68131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/>
              <a:t>Les ordinateurs </a:t>
            </a:r>
            <a:r>
              <a:rPr lang="fr-FR" sz="2400" b="1" dirty="0" smtClean="0"/>
              <a:t>IBM </a:t>
            </a:r>
            <a:r>
              <a:rPr lang="fr-FR" sz="2400" b="1" dirty="0"/>
              <a:t>38</a:t>
            </a:r>
          </a:p>
          <a:p>
            <a:pPr marL="0" lvl="2" indent="0">
              <a:buNone/>
            </a:pPr>
            <a:endParaRPr lang="fr-CH" sz="1600" dirty="0" smtClean="0"/>
          </a:p>
          <a:p>
            <a:pPr marL="0" lvl="2" indent="0">
              <a:buNone/>
            </a:pPr>
            <a:r>
              <a:rPr lang="fr-CH" b="1" dirty="0" smtClean="0"/>
              <a:t>Informatique </a:t>
            </a:r>
            <a:r>
              <a:rPr lang="fr-CH" b="1" dirty="0"/>
              <a:t>distribuée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2" y="2708920"/>
            <a:ext cx="8522528" cy="32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43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62" y="1661627"/>
            <a:ext cx="7824638" cy="52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653853" cy="325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98072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Les ordinateurs </a:t>
            </a:r>
            <a:r>
              <a:rPr lang="fr-FR" sz="2400" b="1" dirty="0" smtClean="0"/>
              <a:t>IBM 38</a:t>
            </a:r>
          </a:p>
          <a:p>
            <a:pPr algn="ctr"/>
            <a:endParaRPr lang="fr-FR" sz="2400" b="1" dirty="0"/>
          </a:p>
          <a:p>
            <a:r>
              <a:rPr lang="fr-FR" sz="2400" b="1" dirty="0" smtClean="0"/>
              <a:t>Les terminaux utilisateurs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3706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H" sz="2400" b="1" dirty="0" smtClean="0"/>
              <a:t>1988 - Arrivée des ordinateurs AS/400</a:t>
            </a:r>
          </a:p>
          <a:p>
            <a:pPr marL="0" indent="0">
              <a:buNone/>
            </a:pPr>
            <a:endParaRPr lang="fr-CH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fr-CH" sz="1600" dirty="0" smtClean="0"/>
              <a:t>Système d’exploitation OS/400</a:t>
            </a:r>
            <a:endParaRPr lang="fr-CH" sz="1600" dirty="0"/>
          </a:p>
          <a:p>
            <a:pPr marL="857250" lvl="1" indent="-457200"/>
            <a:r>
              <a:rPr lang="fr-CH" sz="1600" dirty="0" smtClean="0"/>
              <a:t>Reprises des fonctionnalité de l’IBM 38, notamment les bases de données relationnelles, avec beaucoup d’amélioration. </a:t>
            </a:r>
            <a:endParaRPr lang="fr-CH" sz="1600" dirty="0"/>
          </a:p>
          <a:p>
            <a:pPr marL="400050" lvl="1" indent="0">
              <a:buNone/>
            </a:pPr>
            <a:endParaRPr lang="fr-CH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fr-CH" sz="1600" dirty="0" smtClean="0"/>
              <a:t>Forte amélioration de connectivité </a:t>
            </a:r>
          </a:p>
          <a:p>
            <a:pPr marL="685800" lvl="1"/>
            <a:r>
              <a:rPr lang="fr-CH" sz="1600" dirty="0" smtClean="0"/>
              <a:t>Possibilité de mettre à jour instantanément les mêmes bases de données de plusieurs  AS/400 dans des lieux géographiques différents ce qui permettait de renforcer la sécurité.</a:t>
            </a:r>
          </a:p>
          <a:p>
            <a:pPr marL="857250" lvl="1" indent="-457200"/>
            <a:r>
              <a:rPr lang="fr-CH" sz="1600" dirty="0" smtClean="0"/>
              <a:t>Connection des utilisateurs dans un réseau local et/ou externe. </a:t>
            </a:r>
          </a:p>
          <a:p>
            <a:pPr marL="857250" lvl="1" indent="-457200"/>
            <a:r>
              <a:rPr lang="fr-CH" sz="1600" dirty="0" smtClean="0"/>
              <a:t>Facilités pour les utilisateurs agréés d’accéder à leurs données par une application d’interrogation le QUERY /400. </a:t>
            </a:r>
          </a:p>
          <a:p>
            <a:pPr marL="400050" lvl="1" indent="0">
              <a:buNone/>
            </a:pP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33115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b="1" dirty="0"/>
              <a:t>Les ordinateurs IBM </a:t>
            </a:r>
            <a:r>
              <a:rPr lang="fr-FR" sz="2400" b="1" dirty="0" smtClean="0"/>
              <a:t>AS/400</a:t>
            </a:r>
            <a:endParaRPr lang="fr-FR" sz="2400" b="1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1026" name="Picture 2" descr="D:\Présentation Informatique\Images et textes IBM 38 - AS400\AS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552728" cy="520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/>
              <a:t>IBM dans les années 1980 - 2010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fr-CH" sz="2400" b="1" dirty="0"/>
              <a:t>Les ordinateurs IBM AS/400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3074" name="Picture 2" descr="D:\Présentation Informatique\Images et textes IBM 38 - AS400\Screenshot 2025-01-05 at 14-36-55 theme_5_ch1_intro_reseau - theme_5_ch1_intro_reseau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5" y="1700808"/>
            <a:ext cx="7308811" cy="497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581</Words>
  <Application>Microsoft Office PowerPoint</Application>
  <PresentationFormat>Affichage à l'écran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matériel informatique de 1980 à 2010 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  <vt:lpstr>IBM dans les années 1980 - 2010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L’informatique en 1971</dc:title>
  <dc:creator>Bernard Colombara</dc:creator>
  <cp:lastModifiedBy>Bernard Colombara</cp:lastModifiedBy>
  <cp:revision>121</cp:revision>
  <dcterms:created xsi:type="dcterms:W3CDTF">2024-11-27T15:11:01Z</dcterms:created>
  <dcterms:modified xsi:type="dcterms:W3CDTF">2025-02-23T13:35:43Z</dcterms:modified>
</cp:coreProperties>
</file>