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5" r:id="rId4"/>
    <p:sldId id="259" r:id="rId5"/>
    <p:sldId id="264" r:id="rId6"/>
    <p:sldId id="266" r:id="rId7"/>
    <p:sldId id="262" r:id="rId8"/>
    <p:sldId id="263" r:id="rId9"/>
    <p:sldId id="267" r:id="rId10"/>
    <p:sldId id="269" r:id="rId11"/>
    <p:sldId id="270" r:id="rId12"/>
    <p:sldId id="260" r:id="rId13"/>
    <p:sldId id="261" r:id="rId14"/>
    <p:sldId id="271" r:id="rId15"/>
    <p:sldId id="268" r:id="rId16"/>
    <p:sldId id="272" r:id="rId17"/>
    <p:sldId id="273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9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22AF-6508-4240-B710-569512F5ED72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9C05F-E250-42F0-BAB5-5B5D24B775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3970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9C05F-E250-42F0-BAB5-5B5D24B775FC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911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448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073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953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632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653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200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348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82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1657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68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139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85A08-0843-4F52-ABF7-A7BD6B93FFFD}" type="datetimeFigureOut">
              <a:rPr lang="fr-CH" smtClean="0"/>
              <a:t>23.02.2025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0A06-389F-4D73-AE17-80266676007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556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10743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Le matériel informatique</a:t>
            </a:r>
            <a:br>
              <a:rPr lang="fr-CH" dirty="0" smtClean="0"/>
            </a:br>
            <a:r>
              <a:rPr lang="fr-CH" dirty="0" smtClean="0"/>
              <a:t>de</a:t>
            </a:r>
            <a:br>
              <a:rPr lang="fr-CH" dirty="0" smtClean="0"/>
            </a:br>
            <a:r>
              <a:rPr lang="fr-CH" dirty="0" smtClean="0"/>
              <a:t>1965</a:t>
            </a:r>
            <a:br>
              <a:rPr lang="fr-CH" dirty="0" smtClean="0"/>
            </a:br>
            <a:r>
              <a:rPr lang="fr-CH" dirty="0" smtClean="0"/>
              <a:t>à</a:t>
            </a:r>
            <a:br>
              <a:rPr lang="fr-CH" dirty="0" smtClean="0"/>
            </a:br>
            <a:r>
              <a:rPr lang="fr-CH" dirty="0" smtClean="0"/>
              <a:t>1980</a:t>
            </a:r>
            <a:br>
              <a:rPr lang="fr-CH" dirty="0" smtClean="0"/>
            </a:b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691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fr-CH" sz="2400" dirty="0" smtClean="0"/>
              <a:t>Unité de lecture disque dur</a:t>
            </a:r>
            <a:endParaRPr lang="fr-CH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80491"/>
            <a:ext cx="4104455" cy="58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400" dirty="0" smtClean="0"/>
              <a:t>Disque dur amovible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12" y="1600200"/>
            <a:ext cx="68187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1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000" dirty="0" smtClean="0"/>
              <a:t>Lecteur de bandes magnétiques</a:t>
            </a:r>
            <a:endParaRPr lang="fr-CH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4900"/>
            <a:ext cx="6840759" cy="513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7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400" dirty="0" smtClean="0"/>
              <a:t>Bande magnétique</a:t>
            </a:r>
            <a:endParaRPr lang="fr-CH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5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IBM dans les années 1965 - 1975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2400" b="1" dirty="0"/>
              <a:t>Les ordinateurs IBM System 360 </a:t>
            </a:r>
          </a:p>
          <a:p>
            <a:pPr marL="0" indent="0" algn="ctr">
              <a:buNone/>
            </a:pPr>
            <a:endParaRPr lang="fr-CH" sz="1200" b="1" dirty="0" smtClean="0"/>
          </a:p>
          <a:p>
            <a:pPr marL="0" indent="0" algn="ctr">
              <a:buNone/>
            </a:pPr>
            <a:endParaRPr lang="fr-CH" sz="1200" b="1" dirty="0"/>
          </a:p>
          <a:p>
            <a:pPr marL="0" indent="0" algn="ctr">
              <a:buNone/>
            </a:pPr>
            <a:endParaRPr lang="fr-CH" sz="1200" b="1" dirty="0"/>
          </a:p>
          <a:p>
            <a:r>
              <a:rPr lang="fr-CH" sz="2000" dirty="0" smtClean="0"/>
              <a:t>Les </a:t>
            </a:r>
            <a:r>
              <a:rPr lang="fr-CH" sz="2000" dirty="0"/>
              <a:t>imprimantes </a:t>
            </a:r>
          </a:p>
          <a:p>
            <a:pPr lvl="1"/>
            <a:r>
              <a:rPr lang="fr-CH" sz="1400" dirty="0" smtClean="0"/>
              <a:t>Impression des documents papier reliés </a:t>
            </a:r>
            <a:r>
              <a:rPr lang="fr-CH" sz="1400" dirty="0"/>
              <a:t>en continu avec des perforations sur le coté permettant </a:t>
            </a:r>
            <a:r>
              <a:rPr lang="fr-CH" sz="1400" dirty="0" smtClean="0"/>
              <a:t>d’entrainer une page après l’autre. </a:t>
            </a:r>
          </a:p>
          <a:p>
            <a:pPr lvl="1"/>
            <a:endParaRPr lang="fr-CH" sz="1400" dirty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910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fr-CH" sz="2400" dirty="0" smtClean="0"/>
              <a:t>Imprimante</a:t>
            </a:r>
            <a:endParaRPr lang="fr-CH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7436"/>
            <a:ext cx="4824536" cy="588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9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IBM dans les années 1974 - 1990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2400" b="1" dirty="0" smtClean="0"/>
              <a:t>Les ordinateurs IBM System 370 </a:t>
            </a:r>
          </a:p>
          <a:p>
            <a:pPr marL="0" indent="0" algn="ctr">
              <a:buNone/>
            </a:pPr>
            <a:endParaRPr lang="fr-CH" sz="1200" b="1" dirty="0" smtClean="0"/>
          </a:p>
          <a:p>
            <a:pPr marL="0" indent="0" algn="ctr">
              <a:buNone/>
            </a:pPr>
            <a:endParaRPr lang="fr-CH" sz="1200" b="1" dirty="0"/>
          </a:p>
          <a:p>
            <a:pPr marL="0" indent="0" algn="ctr">
              <a:buNone/>
            </a:pPr>
            <a:endParaRPr lang="fr-CH" sz="1200" b="1" dirty="0" smtClean="0"/>
          </a:p>
          <a:p>
            <a:r>
              <a:rPr lang="fr-CH" sz="1900" dirty="0" smtClean="0"/>
              <a:t>Une salle informatique climatisée était toujours nécessaire. </a:t>
            </a:r>
          </a:p>
          <a:p>
            <a:pPr marL="0" indent="0">
              <a:buNone/>
            </a:pPr>
            <a:endParaRPr lang="fr-CH" sz="800" dirty="0"/>
          </a:p>
          <a:p>
            <a:r>
              <a:rPr lang="fr-FR" sz="1900" dirty="0"/>
              <a:t>La série </a:t>
            </a:r>
            <a:r>
              <a:rPr lang="fr-FR" sz="1900" dirty="0" smtClean="0"/>
              <a:t>IBM 370 </a:t>
            </a:r>
            <a:r>
              <a:rPr lang="fr-FR" sz="1900" dirty="0"/>
              <a:t>a succédé à la série IBM 360</a:t>
            </a:r>
            <a:r>
              <a:rPr lang="fr-CH" sz="1900" dirty="0" smtClean="0"/>
              <a:t> avec beaucoup plus de puissance.</a:t>
            </a:r>
          </a:p>
          <a:p>
            <a:pPr marL="0" indent="0">
              <a:buNone/>
            </a:pPr>
            <a:endParaRPr lang="fr-CH" sz="800" dirty="0" smtClean="0"/>
          </a:p>
          <a:p>
            <a:r>
              <a:rPr lang="fr-FR" sz="1900" dirty="0" smtClean="0"/>
              <a:t>L’unité centrale </a:t>
            </a:r>
            <a:r>
              <a:rPr lang="fr-FR" sz="1900" dirty="0" smtClean="0"/>
              <a:t>disposait </a:t>
            </a:r>
            <a:r>
              <a:rPr lang="fr-FR" sz="1900" dirty="0" smtClean="0"/>
              <a:t>d’une mémoire vive de 128 Kilo-octets, jusqu’à  4096 kilo-octets et plus, mais avec un grand changement la </a:t>
            </a:r>
            <a:r>
              <a:rPr lang="fr-FR" sz="1900" b="1" dirty="0" smtClean="0"/>
              <a:t>Mémoire Virtuel</a:t>
            </a:r>
            <a:r>
              <a:rPr lang="fr-FR" sz="1900" dirty="0" smtClean="0"/>
              <a:t>.</a:t>
            </a:r>
          </a:p>
          <a:p>
            <a:pPr marL="0" indent="0">
              <a:buNone/>
            </a:pPr>
            <a:endParaRPr lang="fr-FR" sz="800" dirty="0" smtClean="0"/>
          </a:p>
          <a:p>
            <a:r>
              <a:rPr lang="fr-FR" sz="1900" dirty="0" smtClean="0"/>
              <a:t>Avec la mémoire virtuel, le multitâches devenez la norme (plus simple à gérer).</a:t>
            </a:r>
          </a:p>
          <a:p>
            <a:pPr marL="0" indent="0">
              <a:buNone/>
            </a:pPr>
            <a:endParaRPr lang="fr-FR" sz="800" dirty="0" smtClean="0"/>
          </a:p>
        </p:txBody>
      </p:sp>
    </p:spTree>
    <p:extLst>
      <p:ext uri="{BB962C8B-B14F-4D97-AF65-F5344CB8AC3E}">
        <p14:creationId xmlns:p14="http://schemas.microsoft.com/office/powerpoint/2010/main" val="36941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fr-FR" sz="2400" dirty="0"/>
              <a:t>Salle informatique - Ordinateur IBM </a:t>
            </a:r>
            <a:r>
              <a:rPr lang="fr-FR" sz="2400" dirty="0" smtClean="0"/>
              <a:t>370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0" y="806028"/>
            <a:ext cx="7454826" cy="579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03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IBM dans les années 1974 - 1990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2400" b="1" dirty="0" smtClean="0"/>
              <a:t>Les ordinateurs IBM System 370 </a:t>
            </a:r>
          </a:p>
          <a:p>
            <a:pPr marL="0" indent="0" algn="ctr">
              <a:buNone/>
            </a:pPr>
            <a:endParaRPr lang="fr-CH" sz="1200" b="1" dirty="0" smtClean="0"/>
          </a:p>
          <a:p>
            <a:pPr marL="0" indent="0">
              <a:buNone/>
            </a:pPr>
            <a:endParaRPr lang="fr-FR" sz="800" dirty="0" smtClean="0"/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endParaRPr lang="fr-FR" sz="800" dirty="0" smtClean="0"/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endParaRPr lang="fr-FR" sz="800" dirty="0" smtClean="0"/>
          </a:p>
          <a:p>
            <a:r>
              <a:rPr lang="fr-FR" sz="1900" dirty="0" smtClean="0"/>
              <a:t>Au environ de 1978, introduction d’un </a:t>
            </a:r>
            <a:r>
              <a:rPr lang="fr-FR" sz="1900" dirty="0"/>
              <a:t>logiciel contrôleurs de </a:t>
            </a:r>
            <a:r>
              <a:rPr lang="fr-FR" sz="1900" dirty="0" smtClean="0"/>
              <a:t>communications (CICS) permettant la gestion des écrans à distance – Les écrans IBM 3270. </a:t>
            </a:r>
          </a:p>
          <a:p>
            <a:endParaRPr lang="fr-FR" sz="800" dirty="0" smtClean="0"/>
          </a:p>
          <a:p>
            <a:r>
              <a:rPr lang="fr-FR" sz="1900" dirty="0" smtClean="0"/>
              <a:t>Les unités de disques toujours amovibles contiennent de plus en plus de données. </a:t>
            </a:r>
          </a:p>
          <a:p>
            <a:endParaRPr lang="fr-FR" sz="800" dirty="0"/>
          </a:p>
          <a:p>
            <a:r>
              <a:rPr lang="fr-FR" sz="1900" dirty="0" smtClean="0"/>
              <a:t>Les autres terminaux sont souvent restés les mêmes que pour le système IBM 360.</a:t>
            </a:r>
          </a:p>
        </p:txBody>
      </p:sp>
    </p:spTree>
    <p:extLst>
      <p:ext uri="{BB962C8B-B14F-4D97-AF65-F5344CB8AC3E}">
        <p14:creationId xmlns:p14="http://schemas.microsoft.com/office/powerpoint/2010/main" val="33498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Ecrans </a:t>
            </a:r>
            <a:r>
              <a:rPr lang="fr-FR" sz="2400" dirty="0"/>
              <a:t>IBM </a:t>
            </a:r>
            <a:r>
              <a:rPr lang="fr-FR" sz="2400" dirty="0" smtClean="0"/>
              <a:t>3270</a:t>
            </a:r>
            <a:endParaRPr lang="fr-CH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5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Les ordinateurs dès 1965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b="1" dirty="0" smtClean="0"/>
              <a:t>Principaux </a:t>
            </a:r>
            <a:r>
              <a:rPr lang="fr-CH" b="1" dirty="0" smtClean="0"/>
              <a:t>constructeurs</a:t>
            </a:r>
            <a:endParaRPr lang="fr-CH" b="1" dirty="0" smtClean="0"/>
          </a:p>
          <a:p>
            <a:r>
              <a:rPr lang="fr-CH" b="1" dirty="0" smtClean="0">
                <a:solidFill>
                  <a:srgbClr val="FF0000"/>
                </a:solidFill>
              </a:rPr>
              <a:t>IBM avec l’ordinateur de la série 360</a:t>
            </a:r>
          </a:p>
          <a:p>
            <a:r>
              <a:rPr lang="fr-CH" dirty="0"/>
              <a:t>Honeywell Bull </a:t>
            </a:r>
            <a:endParaRPr lang="fr-CH" dirty="0" smtClean="0"/>
          </a:p>
          <a:p>
            <a:r>
              <a:rPr lang="fr-CH" dirty="0" smtClean="0"/>
              <a:t>NCR</a:t>
            </a:r>
          </a:p>
          <a:p>
            <a:r>
              <a:rPr lang="fr-CH" dirty="0" smtClean="0"/>
              <a:t>Hewlett-Packard</a:t>
            </a:r>
          </a:p>
          <a:p>
            <a:r>
              <a:rPr lang="fr-CH" dirty="0" smtClean="0"/>
              <a:t>Digital Equipement (DEC)</a:t>
            </a:r>
          </a:p>
          <a:p>
            <a:r>
              <a:rPr lang="fr-CH" dirty="0" smtClean="0"/>
              <a:t>Et divers autres comme </a:t>
            </a:r>
            <a:r>
              <a:rPr lang="fr-CH" dirty="0" err="1" smtClean="0"/>
              <a:t>Cray</a:t>
            </a:r>
            <a:r>
              <a:rPr lang="fr-CH" dirty="0" smtClean="0"/>
              <a:t>, Siemens, Phillips</a:t>
            </a:r>
          </a:p>
        </p:txBody>
      </p:sp>
    </p:spTree>
    <p:extLst>
      <p:ext uri="{BB962C8B-B14F-4D97-AF65-F5344CB8AC3E}">
        <p14:creationId xmlns:p14="http://schemas.microsoft.com/office/powerpoint/2010/main" val="10947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fr-CH" sz="2400" dirty="0" smtClean="0"/>
              <a:t>Les unités de disques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217344" cy="513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74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IBM dans les années 1965 - 1975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83736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/>
              <a:t>Les ordinateurs IBM System 360 </a:t>
            </a:r>
          </a:p>
          <a:p>
            <a:endParaRPr lang="fr-FR" sz="1800" dirty="0" smtClean="0"/>
          </a:p>
          <a:p>
            <a:endParaRPr lang="fr-FR" sz="1800" dirty="0"/>
          </a:p>
          <a:p>
            <a:r>
              <a:rPr lang="fr-FR" sz="1800" dirty="0" smtClean="0"/>
              <a:t>Une </a:t>
            </a:r>
            <a:r>
              <a:rPr lang="fr-FR" sz="1800" dirty="0"/>
              <a:t>salle informatique climatisée était nécessaire.</a:t>
            </a:r>
          </a:p>
          <a:p>
            <a:r>
              <a:rPr lang="fr-FR" sz="1800" dirty="0" smtClean="0"/>
              <a:t>L’unité </a:t>
            </a:r>
            <a:r>
              <a:rPr lang="fr-FR" sz="1800" dirty="0"/>
              <a:t>centrale disposé d’une mémoire vive titanesque de 8 Kilo-octets, plus tard extensible à 524 kilo-octets et plus.</a:t>
            </a:r>
          </a:p>
          <a:p>
            <a:pPr lvl="1"/>
            <a:r>
              <a:rPr lang="fr-FR" sz="1400" dirty="0" smtClean="0"/>
              <a:t>Un </a:t>
            </a:r>
            <a:r>
              <a:rPr lang="fr-FR" sz="1400" dirty="0"/>
              <a:t>PC aujourd’hui dispose d’environ 16 ou 32 Giga-octet – soit 16.000.000  et 32.000.000 de kilo-octets. </a:t>
            </a:r>
          </a:p>
          <a:p>
            <a:r>
              <a:rPr lang="fr-FR" sz="1800" dirty="0"/>
              <a:t>Le multitâches</a:t>
            </a:r>
          </a:p>
        </p:txBody>
      </p:sp>
    </p:spTree>
    <p:extLst>
      <p:ext uri="{BB962C8B-B14F-4D97-AF65-F5344CB8AC3E}">
        <p14:creationId xmlns:p14="http://schemas.microsoft.com/office/powerpoint/2010/main" val="1143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fr-CH" sz="2400" dirty="0" smtClean="0"/>
              <a:t>Salle informatique - Ordinateur IBM 360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9" y="836612"/>
            <a:ext cx="7273661" cy="57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400" dirty="0" smtClean="0"/>
              <a:t>Unité centrale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324900"/>
            <a:ext cx="6984776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prstClr val="black"/>
                </a:solidFill>
              </a:rPr>
              <a:t>IBM dans les années 1965 - 1975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fr-CH" sz="2400" b="1" dirty="0">
                <a:solidFill>
                  <a:prstClr val="black"/>
                </a:solidFill>
              </a:rPr>
              <a:t>Les </a:t>
            </a:r>
            <a:r>
              <a:rPr lang="fr-CH" sz="2400" b="1" dirty="0" smtClean="0">
                <a:solidFill>
                  <a:prstClr val="black"/>
                </a:solidFill>
              </a:rPr>
              <a:t>ordinateurs </a:t>
            </a:r>
            <a:r>
              <a:rPr lang="fr-CH" sz="2400" b="1" dirty="0">
                <a:solidFill>
                  <a:prstClr val="black"/>
                </a:solidFill>
              </a:rPr>
              <a:t>IBM System 360 </a:t>
            </a:r>
            <a:endParaRPr lang="fr-CH" sz="2400" b="1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fr-CH" sz="2400" b="1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fr-CH" sz="2400" b="1" dirty="0" smtClean="0">
              <a:solidFill>
                <a:prstClr val="black"/>
              </a:solidFill>
            </a:endParaRPr>
          </a:p>
          <a:p>
            <a:pPr lvl="0"/>
            <a:r>
              <a:rPr lang="fr-CH" sz="2000" dirty="0">
                <a:solidFill>
                  <a:prstClr val="black"/>
                </a:solidFill>
              </a:rPr>
              <a:t>Les cartes perforées</a:t>
            </a:r>
          </a:p>
          <a:p>
            <a:pPr lvl="1"/>
            <a:r>
              <a:rPr lang="fr-CH" sz="1400" dirty="0">
                <a:solidFill>
                  <a:prstClr val="black"/>
                </a:solidFill>
              </a:rPr>
              <a:t>L’introduction des données se faisait principalement par des cartes perforées avec un lecteur de cartes.</a:t>
            </a:r>
            <a:endParaRPr lang="fr-CH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CH" sz="2400" dirty="0" smtClean="0"/>
              <a:t>Machine de perforation des cartes perforées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381584" cy="528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400" dirty="0" smtClean="0"/>
              <a:t>Les cartes perforées</a:t>
            </a:r>
            <a:endParaRPr lang="fr-CH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5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prstClr val="black"/>
                </a:solidFill>
              </a:rPr>
              <a:t>IBM dans les années 1965 - 1975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fr-CH" sz="2400" b="1" dirty="0">
                <a:solidFill>
                  <a:prstClr val="black"/>
                </a:solidFill>
              </a:rPr>
              <a:t>Les ordinateurs IBM System 360 </a:t>
            </a:r>
          </a:p>
          <a:p>
            <a:endParaRPr lang="fr-CH" dirty="0" smtClean="0"/>
          </a:p>
          <a:p>
            <a:endParaRPr lang="fr-CH" dirty="0"/>
          </a:p>
          <a:p>
            <a:pPr lvl="0"/>
            <a:r>
              <a:rPr lang="fr-CH" sz="2000" dirty="0">
                <a:solidFill>
                  <a:prstClr val="black"/>
                </a:solidFill>
              </a:rPr>
              <a:t>Les disques durs et </a:t>
            </a:r>
            <a:r>
              <a:rPr lang="fr-CH" sz="2000" dirty="0" smtClean="0">
                <a:solidFill>
                  <a:prstClr val="black"/>
                </a:solidFill>
              </a:rPr>
              <a:t>les bandes </a:t>
            </a:r>
            <a:r>
              <a:rPr lang="fr-CH" sz="2000" dirty="0">
                <a:solidFill>
                  <a:prstClr val="black"/>
                </a:solidFill>
              </a:rPr>
              <a:t>magnétiques</a:t>
            </a:r>
          </a:p>
          <a:p>
            <a:pPr lvl="1"/>
            <a:r>
              <a:rPr lang="fr-CH" sz="1400" dirty="0">
                <a:solidFill>
                  <a:prstClr val="black"/>
                </a:solidFill>
              </a:rPr>
              <a:t>Les données, programmes et informations étaient stockés sur des disques durs et sur des bandes magnétiques.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CH" sz="1400" dirty="0">
                <a:solidFill>
                  <a:prstClr val="black"/>
                </a:solidFill>
              </a:rPr>
              <a:t>Les disques durs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CH" sz="1400" dirty="0">
                <a:solidFill>
                  <a:prstClr val="black"/>
                </a:solidFill>
              </a:rPr>
              <a:t>Plusieurs dizaines de bandes magnétiques étaient souvent nécessaire pour la sauvegarde les données cela prenait plusieurs heures.</a:t>
            </a:r>
          </a:p>
        </p:txBody>
      </p:sp>
    </p:spTree>
    <p:extLst>
      <p:ext uri="{BB962C8B-B14F-4D97-AF65-F5344CB8AC3E}">
        <p14:creationId xmlns:p14="http://schemas.microsoft.com/office/powerpoint/2010/main" val="34046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407</Words>
  <Application>Microsoft Office PowerPoint</Application>
  <PresentationFormat>Affichage à l'écran (4:3)</PresentationFormat>
  <Paragraphs>76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Le matériel informatique de 1965 à 1980 </vt:lpstr>
      <vt:lpstr>Les ordinateurs dès 1965</vt:lpstr>
      <vt:lpstr>IBM dans les années 1965 - 1975</vt:lpstr>
      <vt:lpstr>Salle informatique - Ordinateur IBM 360</vt:lpstr>
      <vt:lpstr>Unité centrale</vt:lpstr>
      <vt:lpstr>IBM dans les années 1965 - 1975</vt:lpstr>
      <vt:lpstr>Machine de perforation des cartes perforées</vt:lpstr>
      <vt:lpstr>Les cartes perforées</vt:lpstr>
      <vt:lpstr>IBM dans les années 1965 - 1975</vt:lpstr>
      <vt:lpstr>Unité de lecture disque dur</vt:lpstr>
      <vt:lpstr>Disque dur amovible</vt:lpstr>
      <vt:lpstr>Lecteur de bandes magnétiques</vt:lpstr>
      <vt:lpstr>Bande magnétique</vt:lpstr>
      <vt:lpstr>IBM dans les années 1965 - 1975</vt:lpstr>
      <vt:lpstr>Imprimante</vt:lpstr>
      <vt:lpstr>IBM dans les années 1974 - 1990</vt:lpstr>
      <vt:lpstr>Salle informatique - Ordinateur IBM 370</vt:lpstr>
      <vt:lpstr>IBM dans les années 1974 - 1990</vt:lpstr>
      <vt:lpstr>Ecrans IBM 3270</vt:lpstr>
      <vt:lpstr>Les unités de disques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L’informatique en 1971</dc:title>
  <dc:creator>Bernard Colombara</dc:creator>
  <cp:lastModifiedBy>Bernard Colombara</cp:lastModifiedBy>
  <cp:revision>66</cp:revision>
  <dcterms:created xsi:type="dcterms:W3CDTF">2024-11-27T15:11:01Z</dcterms:created>
  <dcterms:modified xsi:type="dcterms:W3CDTF">2025-02-23T13:29:18Z</dcterms:modified>
</cp:coreProperties>
</file>